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3" r:id="rId3"/>
    <p:sldId id="302" r:id="rId4"/>
    <p:sldId id="304" r:id="rId5"/>
    <p:sldId id="301" r:id="rId6"/>
    <p:sldId id="305" r:id="rId7"/>
    <p:sldId id="295" r:id="rId8"/>
    <p:sldId id="336" r:id="rId9"/>
    <p:sldId id="337" r:id="rId10"/>
    <p:sldId id="338" r:id="rId11"/>
    <p:sldId id="303" r:id="rId12"/>
    <p:sldId id="328" r:id="rId13"/>
    <p:sldId id="344" r:id="rId14"/>
    <p:sldId id="260" r:id="rId15"/>
    <p:sldId id="314" r:id="rId16"/>
    <p:sldId id="345" r:id="rId17"/>
    <p:sldId id="317" r:id="rId18"/>
    <p:sldId id="261" r:id="rId19"/>
    <p:sldId id="346" r:id="rId20"/>
    <p:sldId id="266" r:id="rId21"/>
    <p:sldId id="285" r:id="rId22"/>
    <p:sldId id="320" r:id="rId23"/>
    <p:sldId id="271" r:id="rId24"/>
    <p:sldId id="269" r:id="rId25"/>
    <p:sldId id="339" r:id="rId26"/>
    <p:sldId id="347" r:id="rId27"/>
    <p:sldId id="308" r:id="rId28"/>
    <p:sldId id="326" r:id="rId29"/>
    <p:sldId id="340" r:id="rId30"/>
    <p:sldId id="324" r:id="rId31"/>
    <p:sldId id="296" r:id="rId32"/>
    <p:sldId id="291" r:id="rId33"/>
    <p:sldId id="310" r:id="rId34"/>
    <p:sldId id="300" r:id="rId35"/>
    <p:sldId id="341" r:id="rId36"/>
  </p:sldIdLst>
  <p:sldSz cx="9829800" cy="6858000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07">
          <p15:clr>
            <a:srgbClr val="A4A3A4"/>
          </p15:clr>
        </p15:guide>
        <p15:guide id="4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0939" autoAdjust="0"/>
  </p:normalViewPr>
  <p:slideViewPr>
    <p:cSldViewPr>
      <p:cViewPr varScale="1">
        <p:scale>
          <a:sx n="59" d="100"/>
          <a:sy n="59" d="100"/>
        </p:scale>
        <p:origin x="1356" y="60"/>
      </p:cViewPr>
      <p:guideLst>
        <p:guide orient="horz" pos="2160"/>
        <p:guide pos="3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52"/>
    </p:cViewPr>
  </p:sorterViewPr>
  <p:notesViewPr>
    <p:cSldViewPr>
      <p:cViewPr varScale="1">
        <p:scale>
          <a:sx n="84" d="100"/>
          <a:sy n="84" d="100"/>
        </p:scale>
        <p:origin x="-1980" y="-96"/>
      </p:cViewPr>
      <p:guideLst>
        <p:guide orient="horz" pos="3105"/>
        <p:guide pos="2141"/>
        <p:guide orient="horz" pos="3207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7183" cy="508294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434" y="1"/>
            <a:ext cx="3057183" cy="508294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D7547851-D5C3-43FF-AC34-2BBA2D8D60B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69065"/>
            <a:ext cx="3057183" cy="509933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434" y="9669065"/>
            <a:ext cx="3057183" cy="509933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93A211CD-A520-4B0F-B049-E2D58BB9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7183" cy="5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7" tIns="49234" rIns="98467" bIns="4923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080" y="1"/>
            <a:ext cx="3057183" cy="5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7" tIns="49234" rIns="98467" bIns="4923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763588"/>
            <a:ext cx="5472113" cy="381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546" y="4835353"/>
            <a:ext cx="5172173" cy="45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7" tIns="49234" rIns="98467" bIns="49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2345"/>
            <a:ext cx="3057183" cy="5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7" tIns="49234" rIns="98467" bIns="4923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080" y="9672345"/>
            <a:ext cx="3057183" cy="5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7" tIns="49234" rIns="98467" bIns="49234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3D1257-8390-4189-A4C7-DD5B0E38EB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9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Arithmetic questions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68730" indent="-295666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82662" indent="-236532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55727" indent="-236532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128792" indent="-236532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601857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3074921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547986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4021051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fld id="{53DEEE4C-0D41-471A-858E-7D44A2EE51FF}" type="slidenum">
              <a:rPr lang="en-GB" altLang="en-US" b="0">
                <a:solidFill>
                  <a:schemeClr val="tx1"/>
                </a:solidFill>
              </a:rPr>
              <a:pPr/>
              <a:t>15</a:t>
            </a:fld>
            <a:endParaRPr lang="en-GB" alt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Reasoning questions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68730" indent="-295666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82662" indent="-236532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55727" indent="-236532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128792" indent="-236532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601857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3074921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547986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4021051" indent="-2365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fld id="{7DE9E7E5-849F-4989-9CE0-97B4E7A2835A}" type="slidenum">
              <a:rPr lang="en-GB" altLang="en-US" b="0">
                <a:solidFill>
                  <a:schemeClr val="tx1"/>
                </a:solidFill>
              </a:rPr>
              <a:pPr/>
              <a:t>17</a:t>
            </a:fld>
            <a:endParaRPr lang="en-GB" alt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01" y="-8468"/>
            <a:ext cx="9857539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390" y="2404534"/>
            <a:ext cx="6263723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390" y="4050835"/>
            <a:ext cx="626372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FA9AB-E9B3-4061-A706-985F0082A7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5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609600"/>
            <a:ext cx="6823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" y="4470400"/>
            <a:ext cx="6823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F87E9-30A4-427B-A45E-02ED2D007D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1" y="609600"/>
            <a:ext cx="652759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83655" y="3632200"/>
            <a:ext cx="5826289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8" y="4470400"/>
            <a:ext cx="682379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1D5E7-9E7B-4577-A767-3BFABB7332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8915" y="790378"/>
            <a:ext cx="49161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53777" y="2886556"/>
            <a:ext cx="49161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8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8" y="1931988"/>
            <a:ext cx="6823794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8" y="4527448"/>
            <a:ext cx="6823794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A191-77FA-4D1F-923A-4F64BAEF34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8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1" y="609600"/>
            <a:ext cx="652759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5317" y="4013200"/>
            <a:ext cx="6823795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8" y="4527448"/>
            <a:ext cx="6823794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48BBD-E5BD-4BC8-A5C4-977FB0044F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8915" y="790378"/>
            <a:ext cx="49161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53777" y="2886556"/>
            <a:ext cx="49161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17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37" y="609600"/>
            <a:ext cx="681707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5317" y="4013200"/>
            <a:ext cx="6823795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8" y="4527448"/>
            <a:ext cx="6823794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E5603-8C3B-484B-9C05-079BE1E3D4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13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72719-FA43-4D69-B071-255F32EBAF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0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5610" y="609601"/>
            <a:ext cx="105222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319" y="609601"/>
            <a:ext cx="5584653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6247D-60F6-42B3-B919-B6A7CBE0C5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68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6600" y="152400"/>
            <a:ext cx="827405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7368-FD55-470F-B49E-969CA8331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96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A39FA-CFFA-43A9-BD12-D5A637EDD6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99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8" y="2700869"/>
            <a:ext cx="6823794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8" y="4527448"/>
            <a:ext cx="682379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F614F-8D73-4C2C-B125-6739E00EAA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609600"/>
            <a:ext cx="682379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1" y="2160589"/>
            <a:ext cx="3319717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394" y="2160590"/>
            <a:ext cx="3319718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CAC9B-2B39-4B4A-8B0E-A9103F49DA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5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609600"/>
            <a:ext cx="6823791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9" y="2160983"/>
            <a:ext cx="33224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19" y="2737247"/>
            <a:ext cx="33224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6638" y="2160983"/>
            <a:ext cx="33224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56638" y="2737247"/>
            <a:ext cx="33224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29BFE-FA06-4190-BF31-67B840D3B9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44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" y="609600"/>
            <a:ext cx="682379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591D8-4D4D-4659-AE94-7A485F9658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2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271A-F87D-4ABD-BE0F-CEAE8DB3FB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74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" y="1498604"/>
            <a:ext cx="299944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121" y="514926"/>
            <a:ext cx="3639990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19" y="2777069"/>
            <a:ext cx="299944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7152D-5C7E-44AE-B49F-AD9C665DE9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1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" y="4800600"/>
            <a:ext cx="682379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5319" y="609600"/>
            <a:ext cx="6823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19" y="5367338"/>
            <a:ext cx="6823793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521B3-1916-40FC-B8AD-A0688D5908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0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01" y="-8468"/>
            <a:ext cx="9857540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320" y="609600"/>
            <a:ext cx="68237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9" y="2160590"/>
            <a:ext cx="6823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0652" y="6041364"/>
            <a:ext cx="735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319" y="6041364"/>
            <a:ext cx="4969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8027" y="6041364"/>
            <a:ext cx="551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D29F458-5C19-4243-9115-C94F6BD071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50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teachers.co.uk/children/children_sats.htm" TargetMode="External"/><Relationship Id="rId3" Type="http://schemas.openxmlformats.org/officeDocument/2006/relationships/hyperlink" Target="http://www.parentsintouch.co.uk/" TargetMode="External"/><Relationship Id="rId7" Type="http://schemas.openxmlformats.org/officeDocument/2006/relationships/hyperlink" Target="http://www.parkfieldict.co.uk/sats/" TargetMode="External"/><Relationship Id="rId2" Type="http://schemas.openxmlformats.org/officeDocument/2006/relationships/hyperlink" Target="http://www.bbc.co.uk/education/levels/zbr9wm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gpbooks.co.uk/pages/books.asp" TargetMode="External"/><Relationship Id="rId5" Type="http://schemas.openxmlformats.org/officeDocument/2006/relationships/hyperlink" Target="http://www.lettsrevision.com/" TargetMode="External"/><Relationship Id="rId4" Type="http://schemas.openxmlformats.org/officeDocument/2006/relationships/hyperlink" Target="http://www.emaths.co.uk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7668" y="-176643"/>
            <a:ext cx="7776864" cy="1646302"/>
          </a:xfrm>
        </p:spPr>
        <p:txBody>
          <a:bodyPr/>
          <a:lstStyle/>
          <a:p>
            <a:r>
              <a:rPr lang="en-GB" altLang="en-US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en-GB" alt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KS2 SATs</a:t>
            </a:r>
            <a:endParaRPr lang="en-US" alt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280" y="5537379"/>
            <a:ext cx="8790957" cy="61613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take a look at some of the past papers.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0638" y="6499225"/>
            <a:ext cx="39068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Childer Thornton Primary School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04" y="1916832"/>
            <a:ext cx="8823008" cy="30999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8422" y="404664"/>
            <a:ext cx="6823791" cy="1320800"/>
          </a:xfrm>
        </p:spPr>
        <p:txBody>
          <a:bodyPr>
            <a:normAutofit/>
          </a:bodyPr>
          <a:lstStyle/>
          <a:p>
            <a:r>
              <a:rPr lang="en-GB" altLang="en-US" sz="6000" b="1" u="sng" dirty="0">
                <a:solidFill>
                  <a:schemeClr val="tx1"/>
                </a:solidFill>
                <a:latin typeface="+mn-lt"/>
              </a:rPr>
              <a:t>Standard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77" y="1960669"/>
            <a:ext cx="7559675" cy="38814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For the first publication of test results, each pupil now receives: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altLang="en-US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A raw score (number of raw marks awarded).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A scaled score in each tested subject.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This is confirmation of whether or not they attained the national standard.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188913"/>
            <a:ext cx="6842125" cy="10064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b="1" u="sng" dirty="0">
                <a:solidFill>
                  <a:schemeClr val="tx1"/>
                </a:solidFill>
                <a:latin typeface="+mn-lt"/>
                <a:cs typeface="Arial" pitchFamily="34" charset="0"/>
              </a:rPr>
              <a:t>Scaled scores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6388" y="1628800"/>
            <a:ext cx="7777162" cy="33843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It is planned that </a:t>
            </a:r>
            <a:r>
              <a:rPr lang="en-GB" altLang="en-US" sz="2000" b="1" dirty="0">
                <a:solidFill>
                  <a:srgbClr val="00B050"/>
                </a:solidFill>
                <a:latin typeface="+mj-lt"/>
              </a:rPr>
              <a:t>100</a:t>
            </a: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 will always represent the ‘</a:t>
            </a:r>
            <a:r>
              <a:rPr lang="en-GB" altLang="en-US" sz="2000" b="1" dirty="0">
                <a:solidFill>
                  <a:srgbClr val="00B050"/>
                </a:solidFill>
                <a:latin typeface="+mj-lt"/>
              </a:rPr>
              <a:t>national standard</a:t>
            </a: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’.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000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Each pupil’s raw test score will therefore be converted into a score on the scale, either at, above or below 100.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2000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A child who achieves the ‘national standard’ (a score of 100) will be judged to have demonstrated sufficient knowledge in the areas assessed by the tests.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400" b="1" u="sng" dirty="0">
                <a:solidFill>
                  <a:schemeClr val="tx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Scaled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04" y="1700808"/>
            <a:ext cx="6823793" cy="388077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sz="2000" b="1" dirty="0">
                <a:solidFill>
                  <a:schemeClr val="tx1"/>
                </a:solidFill>
              </a:rPr>
              <a:t>On publication of the test results in July: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b="1" dirty="0">
                <a:solidFill>
                  <a:schemeClr val="tx1"/>
                </a:solidFill>
              </a:rPr>
              <a:t>EXP - </a:t>
            </a:r>
            <a:r>
              <a:rPr lang="en-GB" sz="2000" dirty="0">
                <a:solidFill>
                  <a:schemeClr val="tx1"/>
                </a:solidFill>
              </a:rPr>
              <a:t>A child awarded a scaled score of 100 is judged to have met the ‘national standard’ in the area judged by the test.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dirty="0">
                <a:solidFill>
                  <a:schemeClr val="tx1"/>
                </a:solidFill>
              </a:rPr>
              <a:t>A child awarded a scaled score of more than 110 is considered to have obtained a ‘higher scaled score’.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b="1" dirty="0">
                <a:solidFill>
                  <a:schemeClr val="tx1"/>
                </a:solidFill>
              </a:rPr>
              <a:t>WT</a:t>
            </a:r>
            <a:r>
              <a:rPr lang="en-GB" sz="2000" dirty="0">
                <a:solidFill>
                  <a:schemeClr val="tx1"/>
                </a:solidFill>
              </a:rPr>
              <a:t> - A child awarded a scaled score of less than 100 is judged to have not yet met the national standard.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548" y="1196752"/>
            <a:ext cx="4968552" cy="1826581"/>
          </a:xfrm>
        </p:spPr>
        <p:txBody>
          <a:bodyPr>
            <a:noAutofit/>
          </a:bodyPr>
          <a:lstStyle/>
          <a:p>
            <a:r>
              <a:rPr lang="en-GB" sz="11500" dirty="0"/>
              <a:t>MATHS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436" y="3645024"/>
            <a:ext cx="2448272" cy="1742824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Three papers</a:t>
            </a:r>
          </a:p>
          <a:p>
            <a:pPr marL="457200" indent="-45720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Arithmetic</a:t>
            </a:r>
          </a:p>
          <a:p>
            <a:pPr marL="457200" indent="-45720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Reasoning</a:t>
            </a:r>
          </a:p>
          <a:p>
            <a:pPr marL="457200" indent="-45720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337496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601" y="188640"/>
            <a:ext cx="7386638" cy="6127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Maths</a:t>
            </a:r>
            <a:endParaRPr lang="en-US" sz="4800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8396" y="1196752"/>
            <a:ext cx="7704856" cy="518457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000" b="1" u="sng" dirty="0">
                <a:solidFill>
                  <a:srgbClr val="00B050"/>
                </a:solidFill>
              </a:rPr>
              <a:t>Paper 1 – Arithmetic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30 minutes (36 questions – 40 marks)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</a:rPr>
              <a:t>These questions aim to test the child’s ability in </a:t>
            </a:r>
            <a:r>
              <a:rPr lang="en-US" sz="2000" dirty="0">
                <a:solidFill>
                  <a:srgbClr val="00B050"/>
                </a:solidFill>
              </a:rPr>
              <a:t>arithmetic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</a:rPr>
              <a:t>This is a written test but they are required to use both mental and written skills.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28575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tx1"/>
                </a:solidFill>
              </a:rPr>
              <a:t>Questions types include:</a:t>
            </a:r>
          </a:p>
          <a:p>
            <a:pPr marL="685800" lvl="1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US" sz="1800" dirty="0">
                <a:solidFill>
                  <a:schemeClr val="tx1"/>
                </a:solidFill>
              </a:rPr>
              <a:t>Addition and Subtraction</a:t>
            </a:r>
          </a:p>
          <a:p>
            <a:pPr marL="685800" lvl="1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US" sz="1800" dirty="0">
                <a:solidFill>
                  <a:schemeClr val="tx1"/>
                </a:solidFill>
              </a:rPr>
              <a:t>Calculations including </a:t>
            </a:r>
            <a:r>
              <a:rPr lang="en-US" sz="1800" b="1" dirty="0">
                <a:solidFill>
                  <a:schemeClr val="tx1"/>
                </a:solidFill>
              </a:rPr>
              <a:t>decimals, percentages and fractions</a:t>
            </a:r>
          </a:p>
          <a:p>
            <a:pPr marL="685800" lvl="1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US" sz="1800" dirty="0">
                <a:solidFill>
                  <a:schemeClr val="tx1"/>
                </a:solidFill>
              </a:rPr>
              <a:t>Long division and multiplication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Trebuchet MS" panose="020B0603020202020204" pitchFamily="34" charset="0"/>
                <a:cs typeface="Trebuchet MS" panose="020B0603020202020204" pitchFamily="34" charset="0"/>
              </a:rPr>
              <a:t>Arithmetic examples…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850" y="1484313"/>
            <a:ext cx="459105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57338"/>
            <a:ext cx="468788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332656"/>
            <a:ext cx="6823791" cy="101920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Maths</a:t>
            </a:r>
            <a:endParaRPr lang="en-GB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20" y="1484784"/>
            <a:ext cx="6823793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b="1" u="sng" dirty="0">
                <a:solidFill>
                  <a:srgbClr val="00B050"/>
                </a:solidFill>
              </a:rPr>
              <a:t>Paper 2 and 3 Reasoning 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40 minutes (35 marks)</a:t>
            </a:r>
            <a:endParaRPr lang="en-GB" altLang="en-US" sz="2400" dirty="0">
              <a:solidFill>
                <a:schemeClr val="tx1"/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Many of the questions require the children to show a combination of different mathematical skills – involving multi-step problems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They need to know key concepts – volume, area, perimeter, radius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2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Trebuchet MS" panose="020B0603020202020204" pitchFamily="34" charset="0"/>
                <a:cs typeface="Trebuchet MS" panose="020B0603020202020204" pitchFamily="34" charset="0"/>
              </a:rPr>
              <a:t>Reasoning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" y="1341438"/>
            <a:ext cx="5991225" cy="343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906588"/>
            <a:ext cx="5154612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333375"/>
            <a:ext cx="6768876" cy="10080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b="1" u="sng" dirty="0">
                <a:solidFill>
                  <a:srgbClr val="00B050"/>
                </a:solidFill>
                <a:latin typeface="+mn-lt"/>
                <a:cs typeface="Arial" pitchFamily="34" charset="0"/>
              </a:rPr>
              <a:t>English</a:t>
            </a:r>
            <a:r>
              <a:rPr lang="en-GB" sz="4800" b="1" u="sng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endParaRPr lang="en-US" sz="4800" b="1" u="sng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78396" y="1556792"/>
            <a:ext cx="7848600" cy="4464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B050"/>
                </a:solidFill>
                <a:cs typeface="Arial" pitchFamily="34" charset="0"/>
              </a:rPr>
              <a:t>Reading Test </a:t>
            </a:r>
            <a:r>
              <a:rPr lang="en-GB" sz="2800" dirty="0">
                <a:solidFill>
                  <a:schemeClr val="tx1"/>
                </a:solidFill>
                <a:cs typeface="Arial" pitchFamily="34" charset="0"/>
              </a:rPr>
              <a:t>(1 hour)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B050"/>
                </a:solidFill>
                <a:cs typeface="Arial" pitchFamily="34" charset="0"/>
              </a:rPr>
              <a:t>Spelling Test </a:t>
            </a:r>
            <a:r>
              <a:rPr lang="en-GB" sz="2800" dirty="0">
                <a:solidFill>
                  <a:schemeClr val="tx1"/>
                </a:solidFill>
                <a:cs typeface="Arial" pitchFamily="34" charset="0"/>
              </a:rPr>
              <a:t>(20 </a:t>
            </a:r>
            <a:r>
              <a:rPr lang="en-GB" sz="2800" dirty="0" err="1">
                <a:solidFill>
                  <a:schemeClr val="tx1"/>
                </a:solidFill>
                <a:cs typeface="Arial" pitchFamily="34" charset="0"/>
              </a:rPr>
              <a:t>mins</a:t>
            </a:r>
            <a:r>
              <a:rPr lang="en-GB" sz="2800" dirty="0">
                <a:solidFill>
                  <a:schemeClr val="tx1"/>
                </a:solidFill>
                <a:cs typeface="Arial" pitchFamily="34" charset="0"/>
              </a:rPr>
              <a:t> max – teacher led)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B050"/>
                </a:solidFill>
                <a:cs typeface="Arial" pitchFamily="34" charset="0"/>
              </a:rPr>
              <a:t>Punctuation and Grammar test </a:t>
            </a:r>
            <a:r>
              <a:rPr lang="en-GB" sz="2800" dirty="0">
                <a:solidFill>
                  <a:schemeClr val="tx1"/>
                </a:solidFill>
                <a:cs typeface="Arial" pitchFamily="34" charset="0"/>
              </a:rPr>
              <a:t>(45 </a:t>
            </a:r>
            <a:r>
              <a:rPr lang="en-GB" sz="2800" dirty="0" err="1">
                <a:solidFill>
                  <a:schemeClr val="tx1"/>
                </a:solidFill>
                <a:cs typeface="Arial" pitchFamily="34" charset="0"/>
              </a:rPr>
              <a:t>mins</a:t>
            </a:r>
            <a:r>
              <a:rPr lang="en-GB" sz="2800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None/>
              <a:defRPr/>
            </a:pPr>
            <a:r>
              <a:rPr lang="en-GB" sz="2000" i="1" dirty="0">
                <a:solidFill>
                  <a:schemeClr val="tx1"/>
                </a:solidFill>
                <a:cs typeface="Arial" pitchFamily="34" charset="0"/>
              </a:rPr>
              <a:t>Need to remember basic skills – CL, P, </a:t>
            </a:r>
            <a:r>
              <a:rPr lang="en-GB" sz="2000" i="1" dirty="0" err="1">
                <a:solidFill>
                  <a:schemeClr val="tx1"/>
                </a:solidFill>
                <a:cs typeface="Arial" pitchFamily="34" charset="0"/>
              </a:rPr>
              <a:t>Sp</a:t>
            </a:r>
            <a:endParaRPr lang="en-GB" sz="2000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None/>
              <a:defRPr/>
            </a:pP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None/>
              <a:defRPr/>
            </a:pP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Writing is assessed throughout the year by the class teacher.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None/>
              <a:defRPr/>
            </a:pPr>
            <a:r>
              <a:rPr lang="en-GB" i="1" dirty="0">
                <a:solidFill>
                  <a:schemeClr val="tx1"/>
                </a:solidFill>
                <a:cs typeface="Arial" pitchFamily="34" charset="0"/>
              </a:rPr>
              <a:t>Our final assessment can be moderated externally.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04" y="1196752"/>
            <a:ext cx="6264696" cy="1826581"/>
          </a:xfrm>
        </p:spPr>
        <p:txBody>
          <a:bodyPr>
            <a:noAutofit/>
          </a:bodyPr>
          <a:lstStyle/>
          <a:p>
            <a:pPr algn="ctr"/>
            <a:r>
              <a:rPr lang="en-GB" sz="11500" dirty="0"/>
              <a:t>READING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436" y="3645024"/>
            <a:ext cx="6696744" cy="1742824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1 hour</a:t>
            </a:r>
          </a:p>
          <a:p>
            <a:r>
              <a:rPr lang="en-GB" sz="2800" dirty="0">
                <a:solidFill>
                  <a:schemeClr val="tx1"/>
                </a:solidFill>
              </a:rPr>
              <a:t>3 texts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(fiction and non-fiction) </a:t>
            </a:r>
          </a:p>
          <a:p>
            <a:pPr>
              <a:defRPr/>
            </a:pPr>
            <a:r>
              <a:rPr lang="en-GB" sz="2400" i="1" dirty="0">
                <a:solidFill>
                  <a:schemeClr val="tx1"/>
                </a:solidFill>
              </a:rPr>
              <a:t>report, story, article, leaflet, poem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4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Image result for keep calm its only sat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20" y="476672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306388" y="5085184"/>
            <a:ext cx="6984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It doesn’t define them!</a:t>
            </a:r>
          </a:p>
          <a:p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They are still ace kids who work really hard!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78396" y="236938"/>
            <a:ext cx="6823791" cy="1320800"/>
          </a:xfrm>
        </p:spPr>
        <p:txBody>
          <a:bodyPr>
            <a:normAutofit/>
          </a:bodyPr>
          <a:lstStyle/>
          <a:p>
            <a:r>
              <a:rPr lang="en-GB" altLang="en-US" sz="4400" dirty="0">
                <a:solidFill>
                  <a:schemeClr val="tx1"/>
                </a:solidFill>
                <a:latin typeface="+mn-lt"/>
              </a:rPr>
              <a:t>Reading Test – 1 hour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94" y="1340768"/>
            <a:ext cx="7632849" cy="4896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>
                <a:solidFill>
                  <a:schemeClr val="tx1"/>
                </a:solidFill>
              </a:rPr>
              <a:t>Texts are not linked but get progressively harder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>
                <a:solidFill>
                  <a:schemeClr val="tx1"/>
                </a:solidFill>
              </a:rPr>
              <a:t>Range from 1 – 3 marks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>
                <a:solidFill>
                  <a:schemeClr val="tx1"/>
                </a:solidFill>
              </a:rPr>
              <a:t>The children are aware that the 3 markers require evidence from the text to support their answers.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800" i="1" dirty="0">
                <a:solidFill>
                  <a:schemeClr val="tx1"/>
                </a:solidFill>
              </a:rPr>
              <a:t>Practised during shared reading sessions daily.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800" b="1" i="1" dirty="0">
                <a:solidFill>
                  <a:srgbClr val="00B050"/>
                </a:solidFill>
              </a:rPr>
              <a:t>P – Point</a:t>
            </a:r>
            <a:r>
              <a:rPr lang="en-GB" sz="2800" i="1" dirty="0">
                <a:solidFill>
                  <a:schemeClr val="tx1"/>
                </a:solidFill>
              </a:rPr>
              <a:t>		</a:t>
            </a:r>
            <a:r>
              <a:rPr lang="en-GB" sz="2800" b="1" i="1" dirty="0">
                <a:solidFill>
                  <a:srgbClr val="00B050"/>
                </a:solidFill>
              </a:rPr>
              <a:t>E - Evidence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800" b="1" i="1" dirty="0">
                <a:solidFill>
                  <a:srgbClr val="00B050"/>
                </a:solidFill>
              </a:rPr>
              <a:t>PE, PE </a:t>
            </a:r>
            <a:r>
              <a:rPr lang="en-GB" sz="2800" i="1" dirty="0">
                <a:solidFill>
                  <a:schemeClr val="tx1"/>
                </a:solidFill>
              </a:rPr>
              <a:t>or </a:t>
            </a:r>
            <a:r>
              <a:rPr lang="en-GB" sz="2800" b="1" i="1" dirty="0">
                <a:solidFill>
                  <a:srgbClr val="00B050"/>
                </a:solidFill>
              </a:rPr>
              <a:t>PEE</a:t>
            </a:r>
            <a:r>
              <a:rPr lang="en-GB" sz="2800" i="1" dirty="0">
                <a:solidFill>
                  <a:schemeClr val="tx1"/>
                </a:solidFill>
              </a:rPr>
              <a:t> or </a:t>
            </a:r>
            <a:r>
              <a:rPr lang="en-GB" sz="2800" b="1" i="1" dirty="0">
                <a:solidFill>
                  <a:srgbClr val="00B050"/>
                </a:solidFill>
              </a:rPr>
              <a:t>PE P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420" y="404664"/>
            <a:ext cx="6840760" cy="86337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u="sng" dirty="0">
                <a:solidFill>
                  <a:schemeClr val="tx1"/>
                </a:solidFill>
                <a:latin typeface="+mn-lt"/>
                <a:cs typeface="Arial" pitchFamily="34" charset="0"/>
              </a:rPr>
              <a:t>Aspects of reading to be assessed:</a:t>
            </a:r>
            <a:endParaRPr lang="en-GB" sz="2800" b="1" u="sng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4875" y="1412776"/>
            <a:ext cx="7993062" cy="484028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dirty="0">
                <a:solidFill>
                  <a:schemeClr val="tx1"/>
                </a:solidFill>
              </a:rPr>
              <a:t>Give /explain the </a:t>
            </a:r>
            <a:r>
              <a:rPr lang="en-GB" sz="2000" b="1" dirty="0">
                <a:solidFill>
                  <a:srgbClr val="00B050"/>
                </a:solidFill>
              </a:rPr>
              <a:t>meaning of words </a:t>
            </a:r>
            <a:r>
              <a:rPr lang="en-GB" sz="2000" dirty="0">
                <a:solidFill>
                  <a:schemeClr val="tx1"/>
                </a:solidFill>
              </a:rPr>
              <a:t>in context.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b="1" dirty="0">
                <a:solidFill>
                  <a:srgbClr val="00B050"/>
                </a:solidFill>
              </a:rPr>
              <a:t>Retrieve</a:t>
            </a:r>
            <a:r>
              <a:rPr lang="en-GB" sz="2000" dirty="0">
                <a:solidFill>
                  <a:schemeClr val="tx1"/>
                </a:solidFill>
              </a:rPr>
              <a:t> and record information / </a:t>
            </a:r>
            <a:r>
              <a:rPr lang="en-GB" sz="2000" b="1" dirty="0">
                <a:solidFill>
                  <a:srgbClr val="00B050"/>
                </a:solidFill>
              </a:rPr>
              <a:t>identify key details </a:t>
            </a:r>
            <a:r>
              <a:rPr lang="en-GB" sz="2000" dirty="0">
                <a:solidFill>
                  <a:schemeClr val="tx1"/>
                </a:solidFill>
              </a:rPr>
              <a:t>from fiction and non-fiction.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b="1" dirty="0">
                <a:solidFill>
                  <a:srgbClr val="00B050"/>
                </a:solidFill>
              </a:rPr>
              <a:t>Summarise</a:t>
            </a:r>
            <a:r>
              <a:rPr lang="en-GB" sz="2000" dirty="0">
                <a:solidFill>
                  <a:schemeClr val="tx1"/>
                </a:solidFill>
              </a:rPr>
              <a:t> main ideas from more than one paragraph.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b="1" dirty="0">
                <a:solidFill>
                  <a:srgbClr val="00B050"/>
                </a:solidFill>
              </a:rPr>
              <a:t>Make inferences </a:t>
            </a:r>
            <a:r>
              <a:rPr lang="en-GB" sz="2000" dirty="0">
                <a:solidFill>
                  <a:schemeClr val="tx1"/>
                </a:solidFill>
              </a:rPr>
              <a:t>from the text / </a:t>
            </a:r>
            <a:r>
              <a:rPr lang="en-GB" sz="2000" b="1" dirty="0">
                <a:solidFill>
                  <a:srgbClr val="00B050"/>
                </a:solidFill>
              </a:rPr>
              <a:t>explain and justify inferences </a:t>
            </a:r>
            <a:r>
              <a:rPr lang="en-GB" sz="2000" dirty="0">
                <a:solidFill>
                  <a:schemeClr val="tx1"/>
                </a:solidFill>
              </a:rPr>
              <a:t>with evidence from the text.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b="1" dirty="0">
                <a:solidFill>
                  <a:srgbClr val="00B050"/>
                </a:solidFill>
              </a:rPr>
              <a:t>Predict</a:t>
            </a:r>
            <a:r>
              <a:rPr lang="en-GB" sz="2000" dirty="0">
                <a:solidFill>
                  <a:schemeClr val="tx1"/>
                </a:solidFill>
              </a:rPr>
              <a:t> what might happen from details stated and implied.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dirty="0">
                <a:solidFill>
                  <a:schemeClr val="tx1"/>
                </a:solidFill>
              </a:rPr>
              <a:t>Identify / explain how information / narrative content is related and contributes to meaning as a whole.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dirty="0">
                <a:solidFill>
                  <a:schemeClr val="tx1"/>
                </a:solidFill>
              </a:rPr>
              <a:t>Identify / </a:t>
            </a:r>
            <a:r>
              <a:rPr lang="en-GB" sz="2000" b="1" dirty="0">
                <a:solidFill>
                  <a:srgbClr val="00B050"/>
                </a:solidFill>
              </a:rPr>
              <a:t>explain how meaning is enhanced </a:t>
            </a:r>
            <a:r>
              <a:rPr lang="en-GB" sz="2000" dirty="0">
                <a:solidFill>
                  <a:schemeClr val="tx1"/>
                </a:solidFill>
              </a:rPr>
              <a:t>through choice of language.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b="1" dirty="0">
                <a:solidFill>
                  <a:srgbClr val="00B050"/>
                </a:solidFill>
              </a:rPr>
              <a:t>Make comparisons </a:t>
            </a:r>
            <a:r>
              <a:rPr lang="en-GB" sz="2000" dirty="0">
                <a:solidFill>
                  <a:schemeClr val="tx1"/>
                </a:solidFill>
              </a:rPr>
              <a:t>within the text.</a:t>
            </a:r>
            <a:endParaRPr lang="en-GB" sz="2000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bldLvl="2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78396" y="260648"/>
            <a:ext cx="6823791" cy="1320800"/>
          </a:xfrm>
        </p:spPr>
        <p:txBody>
          <a:bodyPr>
            <a:normAutofit/>
          </a:bodyPr>
          <a:lstStyle/>
          <a:p>
            <a:pPr algn="ctr"/>
            <a:r>
              <a:rPr lang="en-GB" altLang="en-US" sz="4800" b="1" dirty="0">
                <a:solidFill>
                  <a:srgbClr val="00B05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Reading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1270000"/>
            <a:ext cx="7056437" cy="515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GB" altLang="en-US"/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41438"/>
            <a:ext cx="9358313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3" y="620713"/>
            <a:ext cx="6624637" cy="265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2565400"/>
            <a:ext cx="7348537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52513"/>
            <a:ext cx="770413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5"/>
          <p:cNvSpPr>
            <a:spLocks noGrp="1"/>
          </p:cNvSpPr>
          <p:nvPr>
            <p:ph type="title"/>
          </p:nvPr>
        </p:nvSpPr>
        <p:spPr>
          <a:xfrm>
            <a:off x="161925" y="260350"/>
            <a:ext cx="6824663" cy="1320800"/>
          </a:xfrm>
        </p:spPr>
        <p:txBody>
          <a:bodyPr/>
          <a:lstStyle/>
          <a:p>
            <a:r>
              <a:rPr lang="en-GB" altLang="en-US"/>
              <a:t>Example of a 3 mark Q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04" y="764704"/>
            <a:ext cx="6264696" cy="1826581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00B050"/>
                </a:solidFill>
              </a:rPr>
              <a:t>SPAG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420" y="3212976"/>
            <a:ext cx="7704856" cy="1742824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45 minute punctuation and grammar test </a:t>
            </a:r>
          </a:p>
          <a:p>
            <a:r>
              <a:rPr lang="en-GB" i="1" dirty="0">
                <a:solidFill>
                  <a:schemeClr val="tx1"/>
                </a:solidFill>
              </a:rPr>
              <a:t>(50 marks)</a:t>
            </a:r>
          </a:p>
          <a:p>
            <a:r>
              <a:rPr lang="en-GB" sz="2800" dirty="0">
                <a:solidFill>
                  <a:schemeClr val="tx1"/>
                </a:solidFill>
              </a:rPr>
              <a:t>20+ minute spelling test 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i="1" dirty="0">
                <a:solidFill>
                  <a:schemeClr val="tx1"/>
                </a:solidFill>
              </a:rPr>
              <a:t>(20 marks)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Total 70 marks</a:t>
            </a:r>
          </a:p>
        </p:txBody>
      </p:sp>
    </p:spTree>
    <p:extLst>
      <p:ext uri="{BB962C8B-B14F-4D97-AF65-F5344CB8AC3E}">
        <p14:creationId xmlns:p14="http://schemas.microsoft.com/office/powerpoint/2010/main" val="3164302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0404" y="1484784"/>
            <a:ext cx="7734226" cy="45497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solidFill>
                  <a:schemeClr val="tx1"/>
                </a:solidFill>
                <a:cs typeface="Arial" pitchFamily="34" charset="0"/>
              </a:rPr>
              <a:t>Grammatical terms / word classes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solidFill>
                  <a:schemeClr val="tx1"/>
                </a:solidFill>
                <a:cs typeface="Arial" pitchFamily="34" charset="0"/>
              </a:rPr>
              <a:t>Functions of sentences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solidFill>
                  <a:schemeClr val="tx1"/>
                </a:solidFill>
                <a:cs typeface="Arial" pitchFamily="34" charset="0"/>
              </a:rPr>
              <a:t>Combining words, phrases and clauses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solidFill>
                  <a:schemeClr val="tx1"/>
                </a:solidFill>
                <a:cs typeface="Arial" pitchFamily="34" charset="0"/>
              </a:rPr>
              <a:t>Verb forms, tenses and consistency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solidFill>
                  <a:schemeClr val="tx1"/>
                </a:solidFill>
                <a:cs typeface="Arial" pitchFamily="34" charset="0"/>
              </a:rPr>
              <a:t>Punctuation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solidFill>
                  <a:schemeClr val="tx1"/>
                </a:solidFill>
                <a:cs typeface="Arial" pitchFamily="34" charset="0"/>
              </a:rPr>
              <a:t>Vocabulary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solidFill>
                  <a:schemeClr val="tx1"/>
                </a:solidFill>
                <a:cs typeface="Arial" pitchFamily="34" charset="0"/>
              </a:rPr>
              <a:t>Standard English and formality</a:t>
            </a:r>
            <a:endParaRPr lang="en-US" altLang="en-US" sz="28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altLang="en-US" sz="2100" b="1" i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altLang="en-US" sz="2100" b="1" i="1" dirty="0">
                <a:solidFill>
                  <a:schemeClr val="tx1"/>
                </a:solidFill>
                <a:cs typeface="Arial" pitchFamily="34" charset="0"/>
              </a:rPr>
              <a:t>Even though the spelling is only 20 out of the 70 marks, this section is EXTREMELY important. </a:t>
            </a:r>
            <a:r>
              <a:rPr lang="en-US" altLang="en-US" sz="2800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altLang="en-US" sz="28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altLang="en-US" sz="2800" dirty="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8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sz="4500" dirty="0">
                <a:solidFill>
                  <a:srgbClr val="FF0000"/>
                </a:solidFill>
                <a:cs typeface="Arial" pitchFamily="34" charset="0"/>
              </a:rPr>
              <a:t>Spelling rules – log books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sz="4500" dirty="0">
                <a:solidFill>
                  <a:srgbClr val="FF0000"/>
                </a:solidFill>
                <a:cs typeface="Arial" pitchFamily="34" charset="0"/>
              </a:rPr>
              <a:t>SPAG HW </a:t>
            </a:r>
            <a:r>
              <a:rPr lang="en-US" sz="4500" dirty="0">
                <a:solidFill>
                  <a:schemeClr val="tx1"/>
                </a:solidFill>
                <a:cs typeface="Arial" pitchFamily="34" charset="0"/>
              </a:rPr>
              <a:t>all year and revised in writing lessons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668" y="44624"/>
            <a:ext cx="26272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6000" b="1" u="sng" kern="0" dirty="0">
                <a:solidFill>
                  <a:srgbClr val="00B050"/>
                </a:solidFill>
                <a:ea typeface="+mj-ea"/>
                <a:cs typeface="+mj-cs"/>
              </a:rPr>
              <a:t>SPAG</a:t>
            </a:r>
            <a:endParaRPr lang="en-GB" sz="6000" b="1" u="sng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435CC-FF2D-4B2E-9B99-8965F834CC56}"/>
              </a:ext>
            </a:extLst>
          </p:cNvPr>
          <p:cNvSpPr txBox="1"/>
          <p:nvPr/>
        </p:nvSpPr>
        <p:spPr>
          <a:xfrm>
            <a:off x="6571084" y="1060287"/>
            <a:ext cx="1091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cs typeface="Arial" pitchFamily="34" charset="0"/>
              </a:rPr>
              <a:t>Sp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 in Qs</a:t>
            </a:r>
            <a:endParaRPr lang="en-GB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333375"/>
            <a:ext cx="6934200" cy="3629025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3910013"/>
            <a:ext cx="691356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66428" y="548680"/>
            <a:ext cx="5976665" cy="1320800"/>
          </a:xfrm>
        </p:spPr>
        <p:txBody>
          <a:bodyPr>
            <a:noAutofit/>
          </a:bodyPr>
          <a:lstStyle/>
          <a:p>
            <a:pPr algn="ctr"/>
            <a:r>
              <a:rPr lang="en-GB" altLang="en-US" sz="5400" b="1" dirty="0">
                <a:solidFill>
                  <a:srgbClr val="00B050"/>
                </a:solidFill>
                <a:latin typeface="+mn-lt"/>
              </a:rPr>
              <a:t>Mock SATs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21" y="2132856"/>
            <a:ext cx="7316788" cy="38814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800" dirty="0">
                <a:solidFill>
                  <a:schemeClr val="tx1"/>
                </a:solidFill>
              </a:rPr>
              <a:t>We will do a practise SATs week to show the children how the whole process will play out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800" dirty="0">
                <a:solidFill>
                  <a:schemeClr val="tx1"/>
                </a:solidFill>
              </a:rPr>
              <a:t>However, the children are used to answering the booklets and question types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800" dirty="0">
                <a:solidFill>
                  <a:schemeClr val="tx1"/>
                </a:solidFill>
              </a:rPr>
              <a:t>This is just to show them the structure of day to reassure them more than anything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88987" y="260648"/>
            <a:ext cx="6823075" cy="1320800"/>
          </a:xfrm>
        </p:spPr>
        <p:txBody>
          <a:bodyPr/>
          <a:lstStyle/>
          <a:p>
            <a:r>
              <a:rPr lang="en-GB" altLang="en-US" sz="5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What are SATs?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78396" y="1340768"/>
            <a:ext cx="8640960" cy="532859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Statutory assessment tests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A legal requirement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All Year 6s in England sit the tests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They now measure a child’s attainment at the end of KS2: 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000" b="1" u="sng" dirty="0">
                <a:solidFill>
                  <a:schemeClr val="tx1"/>
                </a:solidFill>
              </a:rPr>
              <a:t>English</a:t>
            </a:r>
            <a:r>
              <a:rPr lang="en-GB" altLang="en-US" sz="2000" dirty="0">
                <a:solidFill>
                  <a:schemeClr val="tx1"/>
                </a:solidFill>
              </a:rPr>
              <a:t> 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Reading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SPAG (spelling, punctuation and grammar)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   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000" b="1" u="sng" dirty="0">
                <a:solidFill>
                  <a:schemeClr val="tx1"/>
                </a:solidFill>
              </a:rPr>
              <a:t>Mathematics</a:t>
            </a:r>
            <a:r>
              <a:rPr lang="en-GB" altLang="en-US" sz="2000" dirty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Arithmetic and Reasoning </a:t>
            </a:r>
          </a:p>
          <a:p>
            <a:pPr marL="0" indent="0" algn="r" fontAlgn="auto">
              <a:spcAft>
                <a:spcPts val="0"/>
              </a:spcAft>
              <a:buFont typeface="Wingdings 3" charset="2"/>
              <a:buNone/>
              <a:defRPr/>
            </a:pPr>
            <a:endParaRPr lang="en-GB" altLang="en-US" sz="2000" i="1" dirty="0">
              <a:solidFill>
                <a:schemeClr val="tx1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000" i="1" dirty="0">
                <a:solidFill>
                  <a:schemeClr val="tx1"/>
                </a:solidFill>
              </a:rPr>
              <a:t>(Writing - teacher assessment)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8129" y="188640"/>
            <a:ext cx="6823791" cy="1320800"/>
          </a:xfrm>
        </p:spPr>
        <p:txBody>
          <a:bodyPr>
            <a:normAutofit/>
          </a:bodyPr>
          <a:lstStyle/>
          <a:p>
            <a:pPr algn="ctr"/>
            <a:r>
              <a:rPr lang="en-GB" altLang="en-US" sz="5400" b="1" dirty="0">
                <a:solidFill>
                  <a:srgbClr val="00B050"/>
                </a:solidFill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Homework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40814" y="1340768"/>
            <a:ext cx="7598422" cy="52565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</a:rPr>
              <a:t>1x paper each week - English or maths.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</a:rPr>
              <a:t>1x spag.com activity – this may be a test or two short activities.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b="1" dirty="0">
                <a:solidFill>
                  <a:schemeClr val="tx1"/>
                </a:solidFill>
              </a:rPr>
              <a:t>You know your children best - </a:t>
            </a:r>
            <a:r>
              <a:rPr lang="en-GB" altLang="en-US" sz="2000" dirty="0">
                <a:solidFill>
                  <a:schemeClr val="tx1"/>
                </a:solidFill>
              </a:rPr>
              <a:t>children can do these independently or you can sit with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You can mark them / go through them if you wish.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Children can time themselves or do them at a more leisurely pace.</a:t>
            </a:r>
          </a:p>
          <a:p>
            <a:pPr marL="0" indent="0"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tx1"/>
                </a:solidFill>
              </a:rPr>
              <a:t>Please let me know of any difficulties I can help your child with!!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06388" y="200829"/>
            <a:ext cx="7226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What can you do to prepare your child?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404" y="1769279"/>
            <a:ext cx="75608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B050"/>
                </a:solidFill>
                <a:latin typeface="+mn-lt"/>
                <a:cs typeface="Arial" pitchFamily="34" charset="0"/>
              </a:rPr>
              <a:t>Daily reading and discussion about their books.</a:t>
            </a:r>
          </a:p>
          <a:p>
            <a:pPr eaLnBrk="1" hangingPunct="1">
              <a:defRPr/>
            </a:pPr>
            <a:r>
              <a:rPr lang="en-GB" sz="2400" b="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Monitor what they are reading – appropriateness!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B050"/>
                </a:solidFill>
                <a:latin typeface="+mn-lt"/>
                <a:cs typeface="Arial" pitchFamily="34" charset="0"/>
              </a:rPr>
              <a:t>Practise spelling rules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B050"/>
                </a:solidFill>
                <a:latin typeface="+mn-lt"/>
                <a:cs typeface="Arial" pitchFamily="34" charset="0"/>
              </a:rPr>
              <a:t>Multiples – TTRS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B050"/>
                </a:solidFill>
                <a:latin typeface="+mn-lt"/>
                <a:cs typeface="Arial" pitchFamily="34" charset="0"/>
              </a:rPr>
              <a:t>Ensure your child completes their homework</a:t>
            </a:r>
          </a:p>
          <a:p>
            <a:pPr eaLnBrk="1" hangingPunct="1">
              <a:defRPr/>
            </a:pPr>
            <a:endParaRPr lang="en-GB" sz="2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sz="2400" u="sng" dirty="0">
                <a:solidFill>
                  <a:schemeClr val="tx1"/>
                </a:solidFill>
                <a:latin typeface="+mn-lt"/>
                <a:cs typeface="Arial" pitchFamily="34" charset="0"/>
              </a:rPr>
              <a:t>Most importantly – don’t stress! </a:t>
            </a:r>
          </a:p>
          <a:p>
            <a:pPr eaLnBrk="1" hangingPunct="1">
              <a:defRPr/>
            </a:pPr>
            <a:r>
              <a:rPr lang="en-GB" sz="24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Your child will be working hard in school and any extra they do at home should be enjoyable.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7025" y="476250"/>
            <a:ext cx="7386638" cy="80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How to revise: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0038" y="1700808"/>
            <a:ext cx="7440612" cy="43204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Focus on the areas for development - not what they can do easily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Short bursts (20 minutes)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Revision guides (CGP Books)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Internet – BBC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Bitesize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74650" y="476250"/>
            <a:ext cx="4756150" cy="865188"/>
          </a:xfrm>
        </p:spPr>
        <p:txBody>
          <a:bodyPr/>
          <a:lstStyle/>
          <a:p>
            <a:r>
              <a:rPr lang="en-GB" altLang="en-US" b="1" u="sng">
                <a:latin typeface="Arial" panose="020B0604020202020204" pitchFamily="34" charset="0"/>
                <a:cs typeface="Arial" panose="020B0604020202020204" pitchFamily="34" charset="0"/>
              </a:rPr>
              <a:t>Useful websites.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341438"/>
            <a:ext cx="7666037" cy="4679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www.bbc.co.uk/education/levels/zbr9wmn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an excellent site, providing revision help for KS2, KS3, KS 4 and KS5. This covers all subjects through activities and tests.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www.parentsintouch.co.uk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(this site has printable SATS papers)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www.emaths.co.uk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(this site has printable SATS papers)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www.lettsrevision.com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(this has details of revision guides)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http://www.cgpbooks.co.uk/pages/books.asp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(these books have all your child needs to know, presented in a fun way)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http://www.parkfieldict.co.uk/sats/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English and Maths revision activities and games.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http://www.icteachers.co.uk/children/children_sats.htm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wide range of KS2 SATs questions, from both past papers and their own team of teachers.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GB" altLang="en-US" sz="1200" dirty="0">
              <a:solidFill>
                <a:srgbClr val="000000"/>
              </a:solidFill>
              <a:latin typeface="Arial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GB" altLang="en-US" sz="600" dirty="0">
              <a:solidFill>
                <a:srgbClr val="000000"/>
              </a:solidFill>
              <a:latin typeface="Arial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333375"/>
            <a:ext cx="7316788" cy="1741488"/>
          </a:xfrm>
        </p:spPr>
        <p:txBody>
          <a:bodyPr>
            <a:normAutofit/>
          </a:bodyPr>
          <a:lstStyle/>
          <a:p>
            <a:pPr algn="ctr"/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Believe it or not…most children actually enjoy SATs week!</a:t>
            </a:r>
            <a:b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en-US" b="1" dirty="0">
              <a:solidFill>
                <a:schemeClr val="tx1"/>
              </a:solidFill>
              <a:latin typeface="+mn-lt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61925" y="2044527"/>
            <a:ext cx="7818438" cy="448009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More than ready by the time it comes and actually look forward to it.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Treats – positive start to the day.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Activities in the afternoons.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The chance to finally show off all of their hard work – they enjoy the sense of achievement.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34380" y="260648"/>
            <a:ext cx="6823791" cy="1320800"/>
          </a:xfrm>
        </p:spPr>
        <p:txBody>
          <a:bodyPr>
            <a:noAutofit/>
          </a:bodyPr>
          <a:lstStyle/>
          <a:p>
            <a:r>
              <a:rPr lang="en-GB" altLang="en-US" sz="4400" b="1" dirty="0">
                <a:solidFill>
                  <a:srgbClr val="00B050"/>
                </a:solidFill>
              </a:rPr>
              <a:t>LOADS to look forward to afterwards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66428" y="1700808"/>
            <a:ext cx="6823793" cy="3880773"/>
          </a:xfrm>
        </p:spPr>
        <p:txBody>
          <a:bodyPr>
            <a:normAutofit/>
          </a:bodyPr>
          <a:lstStyle/>
          <a:p>
            <a:r>
              <a:rPr lang="en-GB" altLang="en-US" sz="2000" dirty="0">
                <a:solidFill>
                  <a:schemeClr val="tx1"/>
                </a:solidFill>
              </a:rPr>
              <a:t>Conway.</a:t>
            </a:r>
          </a:p>
          <a:p>
            <a:r>
              <a:rPr lang="en-GB" altLang="en-US" sz="2000" dirty="0">
                <a:solidFill>
                  <a:schemeClr val="tx1"/>
                </a:solidFill>
              </a:rPr>
              <a:t>End of year production.</a:t>
            </a:r>
          </a:p>
          <a:p>
            <a:r>
              <a:rPr lang="en-GB" altLang="en-US" sz="2000" dirty="0">
                <a:solidFill>
                  <a:schemeClr val="tx1"/>
                </a:solidFill>
              </a:rPr>
              <a:t>Lots more exciting surprises too!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04" y="3212976"/>
            <a:ext cx="9235854" cy="3245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27113" y="260350"/>
            <a:ext cx="7658100" cy="925513"/>
          </a:xfrm>
        </p:spPr>
        <p:txBody>
          <a:bodyPr/>
          <a:lstStyle/>
          <a:p>
            <a:r>
              <a:rPr lang="en-GB" altLang="en-US" sz="4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tested?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484313"/>
            <a:ext cx="9074150" cy="4608512"/>
          </a:xfrm>
        </p:spPr>
        <p:txBody>
          <a:bodyPr rtlCol="0"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GB" altLang="en-US" sz="2000" b="1" u="sng" dirty="0">
                <a:solidFill>
                  <a:srgbClr val="00B050"/>
                </a:solidFill>
                <a:latin typeface="Arial"/>
              </a:rPr>
              <a:t>Maths</a:t>
            </a:r>
          </a:p>
          <a:p>
            <a:pPr marL="609600" indent="-6096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AutoNum type="arabicPeriod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Paper 1 - </a:t>
            </a:r>
            <a:r>
              <a:rPr lang="en-GB" altLang="en-US" sz="2000" b="1" dirty="0">
                <a:solidFill>
                  <a:srgbClr val="000000"/>
                </a:solidFill>
                <a:latin typeface="Arial"/>
              </a:rPr>
              <a:t>Arithmetic</a:t>
            </a: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 (30 minutes)*</a:t>
            </a:r>
          </a:p>
          <a:p>
            <a:pPr marL="609600" indent="-6096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AutoNum type="arabicPeriod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Paper 2 – </a:t>
            </a:r>
            <a:r>
              <a:rPr lang="en-GB" altLang="en-US" sz="2000" b="1" dirty="0">
                <a:solidFill>
                  <a:srgbClr val="000000"/>
                </a:solidFill>
                <a:latin typeface="Arial"/>
              </a:rPr>
              <a:t>Reasoning</a:t>
            </a: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 (40 minutes)</a:t>
            </a:r>
          </a:p>
          <a:p>
            <a:pPr marL="609600" indent="-6096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AutoNum type="arabicPeriod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Paper 3 – </a:t>
            </a:r>
            <a:r>
              <a:rPr lang="en-GB" altLang="en-US" sz="2000" b="1" dirty="0">
                <a:solidFill>
                  <a:srgbClr val="000000"/>
                </a:solidFill>
                <a:latin typeface="Arial"/>
              </a:rPr>
              <a:t>Reasoning</a:t>
            </a: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 (40 minutes)</a:t>
            </a:r>
          </a:p>
          <a:p>
            <a:pPr marL="609600" indent="-6096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altLang="en-US" sz="2000" i="1" dirty="0">
              <a:solidFill>
                <a:srgbClr val="000000"/>
              </a:solidFill>
              <a:latin typeface="Arial"/>
            </a:endParaRPr>
          </a:p>
          <a:p>
            <a:pPr marL="609600" indent="-6096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GB" altLang="en-US" sz="2000" b="1" u="sng" dirty="0">
                <a:solidFill>
                  <a:srgbClr val="00B050"/>
                </a:solidFill>
                <a:latin typeface="Arial"/>
              </a:rPr>
              <a:t>English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GB" altLang="en-US" sz="2000" b="1" dirty="0">
                <a:solidFill>
                  <a:srgbClr val="000000"/>
                </a:solidFill>
                <a:latin typeface="Arial"/>
              </a:rPr>
              <a:t>Reading</a:t>
            </a: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 – 1 hour to read and answer questions based around 3 different texts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GB" altLang="en-US" sz="2000" b="1" dirty="0">
                <a:solidFill>
                  <a:srgbClr val="000000"/>
                </a:solidFill>
                <a:latin typeface="Arial"/>
              </a:rPr>
              <a:t>Spelling</a:t>
            </a: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Arial"/>
              </a:rPr>
              <a:t>Punctuation</a:t>
            </a: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GB" altLang="en-US" sz="2000" b="1" dirty="0">
                <a:solidFill>
                  <a:srgbClr val="000000"/>
                </a:solidFill>
                <a:latin typeface="Arial"/>
              </a:rPr>
              <a:t>Grammar</a:t>
            </a:r>
          </a:p>
          <a:p>
            <a:pPr marL="457200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Paper 1 – Questions (45 minutes)</a:t>
            </a:r>
          </a:p>
          <a:p>
            <a:pPr marL="457200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Paper 2 – Spelling test – 20 spellings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 charset="2"/>
              <a:buNone/>
              <a:defRPr/>
            </a:pPr>
            <a:r>
              <a:rPr lang="en-GB" altLang="en-US" b="1" i="1" dirty="0">
                <a:solidFill>
                  <a:srgbClr val="000000"/>
                </a:solidFill>
                <a:latin typeface="Arial"/>
              </a:rPr>
              <a:t>Writing is continuously assessed throughout the year.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5137" y="404664"/>
            <a:ext cx="7386638" cy="1600200"/>
          </a:xfrm>
        </p:spPr>
        <p:txBody>
          <a:bodyPr>
            <a:normAutofit/>
          </a:bodyPr>
          <a:lstStyle/>
          <a:p>
            <a:r>
              <a:rPr lang="en-GB" altLang="en-US" sz="60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SATs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4" y="2004864"/>
            <a:ext cx="7993063" cy="3657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GB" sz="5400" b="1" dirty="0" smtClean="0">
                <a:solidFill>
                  <a:schemeClr val="tx1"/>
                </a:solidFill>
                <a:cs typeface="Arial" pitchFamily="34" charset="0"/>
              </a:rPr>
              <a:t>Monday </a:t>
            </a:r>
            <a:r>
              <a:rPr lang="en-GB" sz="5400" b="1" dirty="0" smtClean="0">
                <a:solidFill>
                  <a:schemeClr val="tx1"/>
                </a:solidFill>
                <a:cs typeface="Arial" pitchFamily="34" charset="0"/>
              </a:rPr>
              <a:t>13</a:t>
            </a:r>
            <a:r>
              <a:rPr lang="en-GB" sz="5400" b="1" baseline="30000" dirty="0" smtClean="0">
                <a:solidFill>
                  <a:schemeClr val="tx1"/>
                </a:solidFill>
                <a:cs typeface="Arial" pitchFamily="34" charset="0"/>
              </a:rPr>
              <a:t>th</a:t>
            </a:r>
            <a:r>
              <a:rPr lang="en-GB" sz="5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5400" b="1" dirty="0">
                <a:solidFill>
                  <a:schemeClr val="tx1"/>
                </a:solidFill>
                <a:cs typeface="Arial" pitchFamily="34" charset="0"/>
              </a:rPr>
              <a:t>May 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GB" sz="5400" b="1" dirty="0">
                <a:solidFill>
                  <a:schemeClr val="tx1"/>
                </a:solidFill>
                <a:cs typeface="Arial" pitchFamily="34" charset="0"/>
              </a:rPr>
              <a:t>to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GB" sz="5400" b="1" dirty="0">
                <a:solidFill>
                  <a:schemeClr val="tx1"/>
                </a:solidFill>
                <a:cs typeface="Arial" pitchFamily="34" charset="0"/>
              </a:rPr>
              <a:t>Thursday </a:t>
            </a:r>
            <a:r>
              <a:rPr lang="en-GB" sz="5400" b="1" dirty="0" smtClean="0">
                <a:solidFill>
                  <a:schemeClr val="tx1"/>
                </a:solidFill>
                <a:cs typeface="Arial" pitchFamily="34" charset="0"/>
              </a:rPr>
              <a:t>16</a:t>
            </a:r>
            <a:r>
              <a:rPr lang="en-GB" sz="5400" b="1" baseline="30000" dirty="0" smtClean="0">
                <a:solidFill>
                  <a:schemeClr val="tx1"/>
                </a:solidFill>
                <a:cs typeface="Arial" pitchFamily="34" charset="0"/>
              </a:rPr>
              <a:t>th</a:t>
            </a:r>
            <a:r>
              <a:rPr lang="en-GB" sz="5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5400" b="1" dirty="0">
                <a:solidFill>
                  <a:schemeClr val="tx1"/>
                </a:solidFill>
                <a:cs typeface="Arial" pitchFamily="34" charset="0"/>
              </a:rPr>
              <a:t>May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ea typeface="Trebuchet MS" panose="020B0603020202020204" pitchFamily="34" charset="0"/>
                <a:cs typeface="Trebuchet MS" panose="020B0603020202020204" pitchFamily="34" charset="0"/>
              </a:rPr>
              <a:t>Timetable for SATs Week: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68" y="1484784"/>
            <a:ext cx="4824536" cy="526634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61925" y="260350"/>
            <a:ext cx="7551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8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Why are SATs important?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8396" y="1844824"/>
            <a:ext cx="7993186" cy="423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Like any other formal examination process.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/>
            </a:pPr>
            <a:endParaRPr lang="en-GB" sz="2400" b="0" dirty="0">
              <a:solidFill>
                <a:schemeClr val="tx1"/>
              </a:solidFill>
              <a:latin typeface="+mn-lt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Give you information about where your child is at (academically).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/>
            </a:pPr>
            <a:endParaRPr lang="en-GB" sz="2400" b="0" dirty="0">
              <a:solidFill>
                <a:schemeClr val="tx1"/>
              </a:solidFill>
              <a:latin typeface="+mn-lt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 Informs secondary schools of academic ability and this information is </a:t>
            </a:r>
            <a:r>
              <a:rPr lang="en-GB" sz="2400" u="sng" dirty="0">
                <a:solidFill>
                  <a:schemeClr val="tx1"/>
                </a:solidFill>
                <a:latin typeface="+mn-lt"/>
              </a:rPr>
              <a:t>sometimes</a:t>
            </a:r>
            <a:r>
              <a:rPr lang="en-GB" sz="2400" b="0" dirty="0">
                <a:solidFill>
                  <a:schemeClr val="tx1"/>
                </a:solidFill>
                <a:latin typeface="+mn-lt"/>
              </a:rPr>
              <a:t> used for target setting.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en-GB" sz="2000" b="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Often, high schools re-assess upon entry.</a:t>
            </a:r>
            <a:endParaRPr lang="en-GB" sz="2000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n-GB" sz="2800" b="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5400" b="1" dirty="0">
                <a:solidFill>
                  <a:schemeClr val="tx1"/>
                </a:solidFill>
                <a:latin typeface="+mn-lt"/>
              </a:rPr>
              <a:t>They will be ready!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930400"/>
            <a:ext cx="7766050" cy="43783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>
                <a:solidFill>
                  <a:schemeClr val="tx1"/>
                </a:solidFill>
              </a:rPr>
              <a:t>Children will be assessed on areas covered throughout KS2 and then revised again in Year 6.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>
                <a:solidFill>
                  <a:schemeClr val="tx1"/>
                </a:solidFill>
              </a:rPr>
              <a:t>The children have already practised completing the ‘magic papers’ during assessment weeks throughout the year.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>
                <a:solidFill>
                  <a:schemeClr val="tx1"/>
                </a:solidFill>
              </a:rPr>
              <a:t>They know how the process works and how to complete the papers.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b="1" dirty="0">
                <a:solidFill>
                  <a:schemeClr val="tx1"/>
                </a:solidFill>
              </a:rPr>
              <a:t>They are prepared as best as they can be!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468" y="3284984"/>
            <a:ext cx="6263723" cy="1646302"/>
          </a:xfrm>
        </p:spPr>
        <p:txBody>
          <a:bodyPr/>
          <a:lstStyle/>
          <a:p>
            <a:r>
              <a:rPr lang="en-GB" altLang="en-US" sz="7200" b="1" u="sng" dirty="0">
                <a:solidFill>
                  <a:schemeClr val="tx1"/>
                </a:solidFill>
              </a:rPr>
              <a:t>Assessment and Reporting</a:t>
            </a:r>
            <a:br>
              <a:rPr lang="en-GB" altLang="en-US" sz="7200" b="1" u="sng" dirty="0">
                <a:solidFill>
                  <a:schemeClr val="tx1"/>
                </a:solidFill>
              </a:rPr>
            </a:br>
            <a:endParaRPr lang="en-GB" sz="7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17912</TotalTime>
  <Words>1355</Words>
  <Application>Microsoft Office PowerPoint</Application>
  <PresentationFormat>Custom</PresentationFormat>
  <Paragraphs>213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Comic Sans MS</vt:lpstr>
      <vt:lpstr>Courier New</vt:lpstr>
      <vt:lpstr>Trebuchet MS</vt:lpstr>
      <vt:lpstr>Wingdings</vt:lpstr>
      <vt:lpstr>Wingdings 2</vt:lpstr>
      <vt:lpstr>Wingdings 3</vt:lpstr>
      <vt:lpstr>Facet</vt:lpstr>
      <vt:lpstr>2024 KS2 SATs</vt:lpstr>
      <vt:lpstr>PowerPoint Presentation</vt:lpstr>
      <vt:lpstr>What are SATs?</vt:lpstr>
      <vt:lpstr>What will be tested?</vt:lpstr>
      <vt:lpstr>SATs WEEK</vt:lpstr>
      <vt:lpstr>Timetable for SATs Week:</vt:lpstr>
      <vt:lpstr>PowerPoint Presentation</vt:lpstr>
      <vt:lpstr>They will be ready!</vt:lpstr>
      <vt:lpstr>Assessment and Reporting </vt:lpstr>
      <vt:lpstr>Standard Score</vt:lpstr>
      <vt:lpstr>Scaled scores</vt:lpstr>
      <vt:lpstr>Scaled Scores</vt:lpstr>
      <vt:lpstr>MATHS</vt:lpstr>
      <vt:lpstr>Maths</vt:lpstr>
      <vt:lpstr>Arithmetic examples…</vt:lpstr>
      <vt:lpstr>Maths</vt:lpstr>
      <vt:lpstr>Reasoning</vt:lpstr>
      <vt:lpstr>English </vt:lpstr>
      <vt:lpstr>READING</vt:lpstr>
      <vt:lpstr>Reading Test – 1 hour</vt:lpstr>
      <vt:lpstr>Aspects of reading to be assessed:</vt:lpstr>
      <vt:lpstr>Reading</vt:lpstr>
      <vt:lpstr>PowerPoint Presentation</vt:lpstr>
      <vt:lpstr>PowerPoint Presentation</vt:lpstr>
      <vt:lpstr>Example of a 3 mark Q</vt:lpstr>
      <vt:lpstr>SPAG</vt:lpstr>
      <vt:lpstr>PowerPoint Presentation</vt:lpstr>
      <vt:lpstr>PowerPoint Presentation</vt:lpstr>
      <vt:lpstr>Mock SATs Week</vt:lpstr>
      <vt:lpstr>Homework</vt:lpstr>
      <vt:lpstr>PowerPoint Presentation</vt:lpstr>
      <vt:lpstr>How to revise:</vt:lpstr>
      <vt:lpstr>Useful websites.</vt:lpstr>
      <vt:lpstr>Believe it or not…most children actually enjoy SATs week! </vt:lpstr>
      <vt:lpstr>LOADS to look forward to afterwards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2 SATs</dc:title>
  <dc:creator>Anne</dc:creator>
  <cp:lastModifiedBy>cevans2</cp:lastModifiedBy>
  <cp:revision>159</cp:revision>
  <cp:lastPrinted>2020-02-12T12:05:20Z</cp:lastPrinted>
  <dcterms:created xsi:type="dcterms:W3CDTF">2003-04-07T18:53:40Z</dcterms:created>
  <dcterms:modified xsi:type="dcterms:W3CDTF">2024-02-06T11:42:15Z</dcterms:modified>
</cp:coreProperties>
</file>