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16"/>
  </p:notesMasterIdLst>
  <p:sldIdLst>
    <p:sldId id="256" r:id="rId3"/>
    <p:sldId id="267" r:id="rId4"/>
    <p:sldId id="259" r:id="rId5"/>
    <p:sldId id="260" r:id="rId6"/>
    <p:sldId id="271" r:id="rId7"/>
    <p:sldId id="266" r:id="rId8"/>
    <p:sldId id="272" r:id="rId9"/>
    <p:sldId id="269" r:id="rId10"/>
    <p:sldId id="263" r:id="rId11"/>
    <p:sldId id="273" r:id="rId12"/>
    <p:sldId id="275" r:id="rId13"/>
    <p:sldId id="276"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86679" autoAdjust="0"/>
  </p:normalViewPr>
  <p:slideViewPr>
    <p:cSldViewPr snapToGrid="0">
      <p:cViewPr varScale="1">
        <p:scale>
          <a:sx n="63" d="100"/>
          <a:sy n="63" d="100"/>
        </p:scale>
        <p:origin x="10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559B7-4B8D-4F91-8847-46EF38E76208}" type="datetimeFigureOut">
              <a:rPr lang="en-GB" smtClean="0"/>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DBF03-A540-48DE-9B65-8C7E0357DBC1}" type="slidenum">
              <a:rPr lang="en-GB" smtClean="0"/>
              <a:t>‹#›</a:t>
            </a:fld>
            <a:endParaRPr lang="en-GB"/>
          </a:p>
        </p:txBody>
      </p:sp>
    </p:spTree>
    <p:extLst>
      <p:ext uri="{BB962C8B-B14F-4D97-AF65-F5344CB8AC3E}">
        <p14:creationId xmlns:p14="http://schemas.microsoft.com/office/powerpoint/2010/main" val="409221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1DBF03-A540-48DE-9B65-8C7E0357DBC1}" type="slidenum">
              <a:rPr lang="en-GB" smtClean="0"/>
              <a:t>1</a:t>
            </a:fld>
            <a:endParaRPr lang="en-GB"/>
          </a:p>
        </p:txBody>
      </p:sp>
    </p:spTree>
    <p:extLst>
      <p:ext uri="{BB962C8B-B14F-4D97-AF65-F5344CB8AC3E}">
        <p14:creationId xmlns:p14="http://schemas.microsoft.com/office/powerpoint/2010/main" val="356311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Want to develop positive</a:t>
            </a:r>
            <a:r>
              <a:rPr lang="en-GB" baseline="0" dirty="0" smtClean="0"/>
              <a:t> attitudes towards reading </a:t>
            </a:r>
          </a:p>
          <a:p>
            <a:r>
              <a:rPr lang="en-GB" baseline="0" dirty="0" smtClean="0"/>
              <a:t>Children will want to read books that are of interest to them</a:t>
            </a:r>
          </a:p>
        </p:txBody>
      </p:sp>
      <p:sp>
        <p:nvSpPr>
          <p:cNvPr id="4" name="Slide Number Placeholder 3"/>
          <p:cNvSpPr>
            <a:spLocks noGrp="1"/>
          </p:cNvSpPr>
          <p:nvPr>
            <p:ph type="sldNum" sz="quarter" idx="10"/>
          </p:nvPr>
        </p:nvSpPr>
        <p:spPr/>
        <p:txBody>
          <a:bodyPr/>
          <a:lstStyle/>
          <a:p>
            <a:fld id="{C81DBF03-A540-48DE-9B65-8C7E0357DBC1}" type="slidenum">
              <a:rPr lang="en-GB" smtClean="0"/>
              <a:t>9</a:t>
            </a:fld>
            <a:endParaRPr lang="en-GB"/>
          </a:p>
        </p:txBody>
      </p:sp>
    </p:spTree>
    <p:extLst>
      <p:ext uri="{BB962C8B-B14F-4D97-AF65-F5344CB8AC3E}">
        <p14:creationId xmlns:p14="http://schemas.microsoft.com/office/powerpoint/2010/main" val="326485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2372555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61346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429344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8059E5-0DAF-48B3-8631-5BFC637D6A73}"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2735204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8059E5-0DAF-48B3-8631-5BFC637D6A73}"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2512072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8059E5-0DAF-48B3-8631-5BFC637D6A73}"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1062955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059E5-0DAF-48B3-8631-5BFC637D6A73}" type="datetimeFigureOut">
              <a:rPr lang="en-GB" smtClean="0"/>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417628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18059E5-0DAF-48B3-8631-5BFC637D6A73}"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2367335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18059E5-0DAF-48B3-8631-5BFC637D6A73}"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2670607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268254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4878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2906532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887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2817062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1180455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8059E5-0DAF-48B3-8631-5BFC637D6A73}"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926C7D-B309-443C-9949-62CBE1FD9B1C}" type="slidenum">
              <a:rPr lang="en-GB" smtClean="0"/>
              <a:t>‹#›</a:t>
            </a:fld>
            <a:endParaRPr lang="en-GB"/>
          </a:p>
        </p:txBody>
      </p:sp>
    </p:spTree>
    <p:extLst>
      <p:ext uri="{BB962C8B-B14F-4D97-AF65-F5344CB8AC3E}">
        <p14:creationId xmlns:p14="http://schemas.microsoft.com/office/powerpoint/2010/main" val="79122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8059E5-0DAF-48B3-8631-5BFC637D6A73}" type="datetimeFigureOut">
              <a:rPr lang="en-GB" smtClean="0"/>
              <a:t>13/09/2023</a:t>
            </a:fld>
            <a:endParaRPr lang="en-GB"/>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24926C7D-B309-443C-9949-62CBE1FD9B1C}" type="slidenum">
              <a:rPr lang="en-GB" smtClean="0"/>
              <a:t>‹#›</a:t>
            </a:fld>
            <a:endParaRPr lang="en-GB"/>
          </a:p>
        </p:txBody>
      </p:sp>
    </p:spTree>
    <p:extLst>
      <p:ext uri="{BB962C8B-B14F-4D97-AF65-F5344CB8AC3E}">
        <p14:creationId xmlns:p14="http://schemas.microsoft.com/office/powerpoint/2010/main" val="66722889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267" y="791099"/>
            <a:ext cx="7766936" cy="1646302"/>
          </a:xfrm>
        </p:spPr>
        <p:txBody>
          <a:bodyPr/>
          <a:lstStyle/>
          <a:p>
            <a:r>
              <a:rPr lang="en-GB" dirty="0" smtClean="0"/>
              <a:t>Welcome to Year 3</a:t>
            </a:r>
            <a:endParaRPr lang="en-GB" dirty="0"/>
          </a:p>
        </p:txBody>
      </p:sp>
      <p:sp>
        <p:nvSpPr>
          <p:cNvPr id="3" name="Subtitle 2"/>
          <p:cNvSpPr>
            <a:spLocks noGrp="1"/>
          </p:cNvSpPr>
          <p:nvPr>
            <p:ph type="subTitle" idx="1"/>
          </p:nvPr>
        </p:nvSpPr>
        <p:spPr>
          <a:xfrm>
            <a:off x="1507067" y="4050833"/>
            <a:ext cx="7766936" cy="2290006"/>
          </a:xfrm>
        </p:spPr>
        <p:txBody>
          <a:bodyPr>
            <a:normAutofit/>
          </a:bodyPr>
          <a:lstStyle/>
          <a:p>
            <a:endParaRPr lang="en-GB" dirty="0" smtClean="0"/>
          </a:p>
        </p:txBody>
      </p:sp>
      <p:pic>
        <p:nvPicPr>
          <p:cNvPr id="4" name="Picture 3"/>
          <p:cNvPicPr>
            <a:picLocks noChangeAspect="1"/>
          </p:cNvPicPr>
          <p:nvPr/>
        </p:nvPicPr>
        <p:blipFill>
          <a:blip r:embed="rId3"/>
          <a:stretch>
            <a:fillRect/>
          </a:stretch>
        </p:blipFill>
        <p:spPr>
          <a:xfrm>
            <a:off x="674707" y="2666999"/>
            <a:ext cx="10785773" cy="3496907"/>
          </a:xfrm>
          <a:prstGeom prst="rect">
            <a:avLst/>
          </a:prstGeom>
        </p:spPr>
      </p:pic>
    </p:spTree>
    <p:extLst>
      <p:ext uri="{BB962C8B-B14F-4D97-AF65-F5344CB8AC3E}">
        <p14:creationId xmlns:p14="http://schemas.microsoft.com/office/powerpoint/2010/main" val="241808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01025" y="231630"/>
            <a:ext cx="3724901" cy="1724052"/>
          </a:xfrm>
          <a:prstGeom prst="rect">
            <a:avLst/>
          </a:prstGeom>
        </p:spPr>
      </p:pic>
      <p:sp>
        <p:nvSpPr>
          <p:cNvPr id="2" name="Title 1"/>
          <p:cNvSpPr>
            <a:spLocks noGrp="1"/>
          </p:cNvSpPr>
          <p:nvPr>
            <p:ph type="title"/>
          </p:nvPr>
        </p:nvSpPr>
        <p:spPr/>
        <p:txBody>
          <a:bodyPr/>
          <a:lstStyle/>
          <a:p>
            <a:r>
              <a:rPr lang="en-GB" u="sng" dirty="0" smtClean="0"/>
              <a:t>TT </a:t>
            </a:r>
            <a:r>
              <a:rPr lang="en-GB" u="sng" dirty="0" err="1" smtClean="0"/>
              <a:t>Rockstars</a:t>
            </a:r>
            <a:endParaRPr lang="en-GB" u="sng" dirty="0"/>
          </a:p>
        </p:txBody>
      </p:sp>
      <p:sp>
        <p:nvSpPr>
          <p:cNvPr id="3" name="Content Placeholder 2"/>
          <p:cNvSpPr>
            <a:spLocks noGrp="1"/>
          </p:cNvSpPr>
          <p:nvPr>
            <p:ph idx="1"/>
          </p:nvPr>
        </p:nvSpPr>
        <p:spPr>
          <a:xfrm>
            <a:off x="812799" y="2160590"/>
            <a:ext cx="8463619" cy="4306885"/>
          </a:xfrm>
        </p:spPr>
        <p:txBody>
          <a:bodyPr>
            <a:normAutofit/>
          </a:bodyPr>
          <a:lstStyle/>
          <a:p>
            <a:r>
              <a:rPr lang="en-GB" dirty="0" smtClean="0"/>
              <a:t>Little and often</a:t>
            </a:r>
          </a:p>
          <a:p>
            <a:r>
              <a:rPr lang="en-GB" dirty="0" smtClean="0"/>
              <a:t>Repetitive to enable automaticity- may seem easy but children need to be under 2 secs per question to move on</a:t>
            </a:r>
          </a:p>
          <a:p>
            <a:r>
              <a:rPr lang="en-GB" dirty="0" smtClean="0"/>
              <a:t>Gigs will assess as the children progress. 1 gig each month</a:t>
            </a:r>
          </a:p>
          <a:p>
            <a:endParaRPr lang="en-GB" dirty="0"/>
          </a:p>
          <a:p>
            <a:r>
              <a:rPr lang="en-GB" dirty="0" smtClean="0"/>
              <a:t>Games- Garage-  15 minutes a week set as minimum. </a:t>
            </a:r>
          </a:p>
          <a:p>
            <a:r>
              <a:rPr lang="en-GB" dirty="0" smtClean="0"/>
              <a:t>Studio- 12x12, sets the speed</a:t>
            </a:r>
          </a:p>
          <a:p>
            <a:r>
              <a:rPr lang="en-GB" dirty="0" err="1" smtClean="0"/>
              <a:t>Soundcheck</a:t>
            </a:r>
            <a:r>
              <a:rPr lang="en-GB" dirty="0" smtClean="0"/>
              <a:t>- Year 4 multiplication check</a:t>
            </a:r>
          </a:p>
          <a:p>
            <a:r>
              <a:rPr lang="en-GB" dirty="0" smtClean="0"/>
              <a:t>Arena- Similar to garage but against others</a:t>
            </a:r>
          </a:p>
          <a:p>
            <a:r>
              <a:rPr lang="en-GB" dirty="0" smtClean="0"/>
              <a:t>Festival- 12x12, against others</a:t>
            </a:r>
          </a:p>
          <a:p>
            <a:r>
              <a:rPr lang="en-GB" dirty="0" err="1" smtClean="0"/>
              <a:t>Rockslam</a:t>
            </a:r>
            <a:r>
              <a:rPr lang="en-GB" dirty="0" smtClean="0"/>
              <a:t>- Challenge others 12x12</a:t>
            </a:r>
            <a:endParaRPr lang="en-GB" dirty="0"/>
          </a:p>
        </p:txBody>
      </p:sp>
      <p:sp>
        <p:nvSpPr>
          <p:cNvPr id="5" name="TextBox 4"/>
          <p:cNvSpPr txBox="1"/>
          <p:nvPr/>
        </p:nvSpPr>
        <p:spPr>
          <a:xfrm>
            <a:off x="7302137" y="6217920"/>
            <a:ext cx="300446" cy="369332"/>
          </a:xfrm>
          <a:prstGeom prst="rect">
            <a:avLst/>
          </a:prstGeom>
          <a:noFill/>
        </p:spPr>
        <p:txBody>
          <a:bodyPr wrap="square" rtlCol="0">
            <a:spAutoFit/>
          </a:bodyPr>
          <a:lstStyle/>
          <a:p>
            <a:r>
              <a:rPr lang="en-US" dirty="0" smtClean="0"/>
              <a:t>J</a:t>
            </a:r>
            <a:endParaRPr lang="en-GB" dirty="0"/>
          </a:p>
        </p:txBody>
      </p:sp>
    </p:spTree>
    <p:extLst>
      <p:ext uri="{BB962C8B-B14F-4D97-AF65-F5344CB8AC3E}">
        <p14:creationId xmlns:p14="http://schemas.microsoft.com/office/powerpoint/2010/main" val="215076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sp>
        <p:nvSpPr>
          <p:cNvPr id="3" name="Content Placeholder 2"/>
          <p:cNvSpPr>
            <a:spLocks noGrp="1"/>
          </p:cNvSpPr>
          <p:nvPr>
            <p:ph idx="1"/>
          </p:nvPr>
        </p:nvSpPr>
        <p:spPr/>
        <p:txBody>
          <a:bodyPr/>
          <a:lstStyle/>
          <a:p>
            <a:endParaRPr lang="en-GB" dirty="0"/>
          </a:p>
          <a:p>
            <a:r>
              <a:rPr lang="en-GB" dirty="0" smtClean="0"/>
              <a:t>Y3 spellings </a:t>
            </a:r>
          </a:p>
          <a:p>
            <a:r>
              <a:rPr lang="en-GB" dirty="0" smtClean="0"/>
              <a:t>Log book- children will log words that they need to practise. Taken home daily and returned. </a:t>
            </a:r>
            <a:endParaRPr lang="en-GB" dirty="0"/>
          </a:p>
        </p:txBody>
      </p:sp>
      <p:sp>
        <p:nvSpPr>
          <p:cNvPr id="4" name="TextBox 3"/>
          <p:cNvSpPr txBox="1"/>
          <p:nvPr/>
        </p:nvSpPr>
        <p:spPr>
          <a:xfrm>
            <a:off x="613954" y="6041363"/>
            <a:ext cx="431075" cy="369332"/>
          </a:xfrm>
          <a:prstGeom prst="rect">
            <a:avLst/>
          </a:prstGeom>
          <a:noFill/>
        </p:spPr>
        <p:txBody>
          <a:bodyPr wrap="square" rtlCol="0">
            <a:spAutoFit/>
          </a:bodyPr>
          <a:lstStyle/>
          <a:p>
            <a:r>
              <a:rPr lang="en-US" dirty="0" smtClean="0"/>
              <a:t>S</a:t>
            </a:r>
            <a:endParaRPr lang="en-GB" dirty="0"/>
          </a:p>
        </p:txBody>
      </p:sp>
    </p:spTree>
    <p:extLst>
      <p:ext uri="{BB962C8B-B14F-4D97-AF65-F5344CB8AC3E}">
        <p14:creationId xmlns:p14="http://schemas.microsoft.com/office/powerpoint/2010/main" val="24592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day</a:t>
            </a:r>
            <a:endParaRPr lang="en-GB" dirty="0"/>
          </a:p>
        </p:txBody>
      </p:sp>
      <p:sp>
        <p:nvSpPr>
          <p:cNvPr id="3" name="Content Placeholder 2"/>
          <p:cNvSpPr>
            <a:spLocks noGrp="1"/>
          </p:cNvSpPr>
          <p:nvPr>
            <p:ph idx="1"/>
          </p:nvPr>
        </p:nvSpPr>
        <p:spPr/>
        <p:txBody>
          <a:bodyPr/>
          <a:lstStyle/>
          <a:p>
            <a:r>
              <a:rPr lang="en-US" dirty="0" smtClean="0"/>
              <a:t>Children leave from the side gate.</a:t>
            </a:r>
          </a:p>
          <a:p>
            <a:r>
              <a:rPr lang="en-US" dirty="0" smtClean="0"/>
              <a:t>Aware that they must return to the building if no adult is there. </a:t>
            </a:r>
            <a:endParaRPr lang="en-GB" dirty="0"/>
          </a:p>
        </p:txBody>
      </p:sp>
      <p:sp>
        <p:nvSpPr>
          <p:cNvPr id="4" name="TextBox 3"/>
          <p:cNvSpPr txBox="1"/>
          <p:nvPr/>
        </p:nvSpPr>
        <p:spPr>
          <a:xfrm>
            <a:off x="666206" y="5643154"/>
            <a:ext cx="146593" cy="369332"/>
          </a:xfrm>
          <a:prstGeom prst="rect">
            <a:avLst/>
          </a:prstGeom>
          <a:noFill/>
        </p:spPr>
        <p:txBody>
          <a:bodyPr wrap="square" rtlCol="0">
            <a:spAutoFit/>
          </a:bodyPr>
          <a:lstStyle/>
          <a:p>
            <a:r>
              <a:rPr lang="en-US" dirty="0" smtClean="0"/>
              <a:t>J</a:t>
            </a:r>
            <a:endParaRPr lang="en-GB" dirty="0"/>
          </a:p>
        </p:txBody>
      </p:sp>
    </p:spTree>
    <p:extLst>
      <p:ext uri="{BB962C8B-B14F-4D97-AF65-F5344CB8AC3E}">
        <p14:creationId xmlns:p14="http://schemas.microsoft.com/office/powerpoint/2010/main" val="424830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a:t>
            </a:r>
            <a:endParaRPr lang="en-GB" dirty="0"/>
          </a:p>
        </p:txBody>
      </p:sp>
      <p:sp>
        <p:nvSpPr>
          <p:cNvPr id="3" name="Content Placeholder 2"/>
          <p:cNvSpPr>
            <a:spLocks noGrp="1"/>
          </p:cNvSpPr>
          <p:nvPr>
            <p:ph idx="1"/>
          </p:nvPr>
        </p:nvSpPr>
        <p:spPr>
          <a:xfrm>
            <a:off x="695232" y="1270000"/>
            <a:ext cx="8463619" cy="3880773"/>
          </a:xfrm>
        </p:spPr>
        <p:txBody>
          <a:bodyPr/>
          <a:lstStyle/>
          <a:p>
            <a:r>
              <a:rPr lang="en-GB" altLang="en-US" dirty="0">
                <a:latin typeface="Comic Sans MS" panose="030F0702030302020204" pitchFamily="66" charset="0"/>
              </a:rPr>
              <a:t>Newsletter </a:t>
            </a:r>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Parents evening </a:t>
            </a:r>
            <a:endParaRPr lang="en-GB" altLang="en-US" dirty="0">
              <a:latin typeface="Comic Sans MS" panose="030F0702030302020204" pitchFamily="66" charset="0"/>
            </a:endParaRPr>
          </a:p>
          <a:p>
            <a:r>
              <a:rPr lang="en-GB" altLang="en-US" dirty="0" smtClean="0">
                <a:latin typeface="Comic Sans MS" panose="030F0702030302020204" pitchFamily="66" charset="0"/>
              </a:rPr>
              <a:t>Twitter</a:t>
            </a:r>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See Saw</a:t>
            </a:r>
          </a:p>
          <a:p>
            <a:r>
              <a:rPr lang="en-GB" altLang="en-US" dirty="0" smtClean="0">
                <a:latin typeface="Comic Sans MS" panose="030F0702030302020204" pitchFamily="66" charset="0"/>
              </a:rPr>
              <a:t>Email admin@childerthornton.cheshire.sch.uk</a:t>
            </a:r>
            <a:endParaRPr lang="en-GB" altLang="en-US" dirty="0">
              <a:latin typeface="Comic Sans MS" panose="030F0702030302020204" pitchFamily="66" charset="0"/>
            </a:endParaRPr>
          </a:p>
          <a:p>
            <a:r>
              <a:rPr lang="en-GB" altLang="en-US" dirty="0" smtClean="0">
                <a:latin typeface="Comic Sans MS" panose="030F0702030302020204" pitchFamily="66" charset="0"/>
              </a:rPr>
              <a:t>Phone us </a:t>
            </a:r>
            <a:endParaRPr lang="en-GB" dirty="0"/>
          </a:p>
        </p:txBody>
      </p:sp>
      <p:pic>
        <p:nvPicPr>
          <p:cNvPr id="4" name="Picture 3"/>
          <p:cNvPicPr>
            <a:picLocks noChangeAspect="1"/>
          </p:cNvPicPr>
          <p:nvPr/>
        </p:nvPicPr>
        <p:blipFill rotWithShape="1">
          <a:blip r:embed="rId2"/>
          <a:srcRect l="23227" t="10157" r="33201" b="22025"/>
          <a:stretch/>
        </p:blipFill>
        <p:spPr>
          <a:xfrm>
            <a:off x="7188339" y="4459341"/>
            <a:ext cx="2712071" cy="2249644"/>
          </a:xfrm>
          <a:prstGeom prst="rect">
            <a:avLst/>
          </a:prstGeom>
        </p:spPr>
      </p:pic>
      <p:pic>
        <p:nvPicPr>
          <p:cNvPr id="5" name="Picture 4"/>
          <p:cNvPicPr>
            <a:picLocks noChangeAspect="1"/>
          </p:cNvPicPr>
          <p:nvPr/>
        </p:nvPicPr>
        <p:blipFill rotWithShape="1">
          <a:blip r:embed="rId3"/>
          <a:srcRect l="739" t="12041" r="13021" b="8084"/>
          <a:stretch/>
        </p:blipFill>
        <p:spPr>
          <a:xfrm>
            <a:off x="391886" y="4068314"/>
            <a:ext cx="5349850" cy="2640671"/>
          </a:xfrm>
          <a:prstGeom prst="rect">
            <a:avLst/>
          </a:prstGeom>
        </p:spPr>
      </p:pic>
      <p:sp>
        <p:nvSpPr>
          <p:cNvPr id="6" name="TextBox 5"/>
          <p:cNvSpPr txBox="1"/>
          <p:nvPr/>
        </p:nvSpPr>
        <p:spPr>
          <a:xfrm>
            <a:off x="6126480" y="6202680"/>
            <a:ext cx="289560" cy="369332"/>
          </a:xfrm>
          <a:prstGeom prst="rect">
            <a:avLst/>
          </a:prstGeom>
          <a:noFill/>
        </p:spPr>
        <p:txBody>
          <a:bodyPr wrap="square" rtlCol="0">
            <a:spAutoFit/>
          </a:bodyPr>
          <a:lstStyle/>
          <a:p>
            <a:r>
              <a:rPr lang="en-US" smtClean="0"/>
              <a:t>s</a:t>
            </a:r>
            <a:endParaRPr lang="en-GB"/>
          </a:p>
        </p:txBody>
      </p:sp>
    </p:spTree>
    <p:extLst>
      <p:ext uri="{BB962C8B-B14F-4D97-AF65-F5344CB8AC3E}">
        <p14:creationId xmlns:p14="http://schemas.microsoft.com/office/powerpoint/2010/main" val="108961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a:t>
            </a:r>
            <a:endParaRPr lang="en-GB" dirty="0"/>
          </a:p>
        </p:txBody>
      </p:sp>
      <p:sp>
        <p:nvSpPr>
          <p:cNvPr id="3" name="Content Placeholder 2"/>
          <p:cNvSpPr>
            <a:spLocks noGrp="1"/>
          </p:cNvSpPr>
          <p:nvPr>
            <p:ph idx="1"/>
          </p:nvPr>
        </p:nvSpPr>
        <p:spPr>
          <a:xfrm>
            <a:off x="677334" y="1930400"/>
            <a:ext cx="8596668" cy="3880773"/>
          </a:xfrm>
        </p:spPr>
        <p:txBody>
          <a:bodyPr/>
          <a:lstStyle/>
          <a:p>
            <a:endParaRPr lang="en-US" dirty="0" smtClean="0"/>
          </a:p>
          <a:p>
            <a:r>
              <a:rPr lang="en-US" dirty="0" smtClean="0"/>
              <a:t>Miss </a:t>
            </a:r>
            <a:r>
              <a:rPr lang="en-US" dirty="0" err="1" smtClean="0"/>
              <a:t>Silcox</a:t>
            </a:r>
            <a:r>
              <a:rPr lang="en-US" dirty="0" smtClean="0"/>
              <a:t>- Monday- Wednesday </a:t>
            </a:r>
            <a:endParaRPr lang="en-US" dirty="0" smtClean="0"/>
          </a:p>
          <a:p>
            <a:r>
              <a:rPr lang="en-US" dirty="0" err="1" smtClean="0"/>
              <a:t>Mrs</a:t>
            </a:r>
            <a:r>
              <a:rPr lang="en-US" dirty="0" smtClean="0"/>
              <a:t> Hughes- Wednesday- Friday </a:t>
            </a:r>
            <a:endParaRPr lang="en-US" dirty="0" smtClean="0"/>
          </a:p>
          <a:p>
            <a:pPr marL="0" indent="0">
              <a:buNone/>
            </a:pPr>
            <a:endParaRPr lang="en-US" dirty="0"/>
          </a:p>
          <a:p>
            <a:pPr marL="0" indent="0">
              <a:buNone/>
            </a:pPr>
            <a:endParaRPr lang="en-US" dirty="0" smtClean="0"/>
          </a:p>
          <a:p>
            <a:endParaRPr lang="en-US" dirty="0"/>
          </a:p>
          <a:p>
            <a:endParaRPr lang="en-GB" dirty="0"/>
          </a:p>
        </p:txBody>
      </p:sp>
      <p:sp>
        <p:nvSpPr>
          <p:cNvPr id="4" name="TextBox 3"/>
          <p:cNvSpPr txBox="1"/>
          <p:nvPr/>
        </p:nvSpPr>
        <p:spPr>
          <a:xfrm>
            <a:off x="677334" y="5811173"/>
            <a:ext cx="1112277" cy="369332"/>
          </a:xfrm>
          <a:prstGeom prst="rect">
            <a:avLst/>
          </a:prstGeom>
          <a:noFill/>
        </p:spPr>
        <p:txBody>
          <a:bodyPr wrap="square" rtlCol="0">
            <a:spAutoFit/>
          </a:bodyPr>
          <a:lstStyle/>
          <a:p>
            <a:r>
              <a:rPr lang="en-US" dirty="0" smtClean="0"/>
              <a:t>J</a:t>
            </a:r>
            <a:endParaRPr lang="en-GB" dirty="0"/>
          </a:p>
        </p:txBody>
      </p:sp>
    </p:spTree>
    <p:extLst>
      <p:ext uri="{BB962C8B-B14F-4D97-AF65-F5344CB8AC3E}">
        <p14:creationId xmlns:p14="http://schemas.microsoft.com/office/powerpoint/2010/main" val="82196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Values</a:t>
            </a:r>
            <a:endParaRPr lang="en-GB" dirty="0"/>
          </a:p>
        </p:txBody>
      </p:sp>
      <p:sp>
        <p:nvSpPr>
          <p:cNvPr id="3" name="Content Placeholder 2"/>
          <p:cNvSpPr>
            <a:spLocks noGrp="1"/>
          </p:cNvSpPr>
          <p:nvPr>
            <p:ph idx="1"/>
          </p:nvPr>
        </p:nvSpPr>
        <p:spPr/>
        <p:txBody>
          <a:bodyPr/>
          <a:lstStyle/>
          <a:p>
            <a:pPr marL="0" indent="0">
              <a:buNone/>
            </a:pPr>
            <a:r>
              <a:rPr lang="en-GB" b="1" dirty="0" smtClean="0"/>
              <a:t>Curriculum</a:t>
            </a:r>
          </a:p>
          <a:p>
            <a:r>
              <a:rPr lang="en-GB" dirty="0" smtClean="0"/>
              <a:t>‘Our Wonderful World’</a:t>
            </a:r>
          </a:p>
          <a:p>
            <a:r>
              <a:rPr lang="en-GB" dirty="0" smtClean="0"/>
              <a:t>Curiosity, creativity, broadmindedness, responsibility, enjoying life, sense of belonging.</a:t>
            </a:r>
          </a:p>
          <a:p>
            <a:pPr marL="0" indent="0">
              <a:buNone/>
            </a:pPr>
            <a:endParaRPr lang="en-GB" dirty="0" smtClean="0"/>
          </a:p>
          <a:p>
            <a:pPr marL="0" indent="0">
              <a:buNone/>
            </a:pPr>
            <a:r>
              <a:rPr lang="en-GB" b="1" dirty="0" smtClean="0"/>
              <a:t>Behaviour</a:t>
            </a:r>
            <a:endParaRPr lang="en-GB" b="1" dirty="0"/>
          </a:p>
          <a:p>
            <a:r>
              <a:rPr lang="en-GB" dirty="0" smtClean="0"/>
              <a:t>Ready, Respectful, Safe</a:t>
            </a:r>
          </a:p>
          <a:p>
            <a:pPr marL="0" indent="0">
              <a:buNone/>
            </a:pPr>
            <a:endParaRPr lang="en-GB" dirty="0" smtClean="0"/>
          </a:p>
          <a:p>
            <a:pPr marL="0" indent="0">
              <a:buNone/>
            </a:pPr>
            <a:r>
              <a:rPr lang="en-GB" b="1" dirty="0" smtClean="0"/>
              <a:t>Ethos</a:t>
            </a:r>
            <a:endParaRPr lang="en-GB" b="1" dirty="0"/>
          </a:p>
          <a:p>
            <a:r>
              <a:rPr lang="en-GB" dirty="0" smtClean="0"/>
              <a:t>No Outsiders</a:t>
            </a:r>
          </a:p>
        </p:txBody>
      </p:sp>
      <p:pic>
        <p:nvPicPr>
          <p:cNvPr id="4" name="Picture 3"/>
          <p:cNvPicPr>
            <a:picLocks noChangeAspect="1"/>
          </p:cNvPicPr>
          <p:nvPr/>
        </p:nvPicPr>
        <p:blipFill>
          <a:blip r:embed="rId2"/>
          <a:stretch>
            <a:fillRect/>
          </a:stretch>
        </p:blipFill>
        <p:spPr>
          <a:xfrm>
            <a:off x="6168009" y="3429001"/>
            <a:ext cx="4198607" cy="3148955"/>
          </a:xfrm>
          <a:prstGeom prst="rect">
            <a:avLst/>
          </a:prstGeom>
        </p:spPr>
      </p:pic>
      <p:pic>
        <p:nvPicPr>
          <p:cNvPr id="6" name="Picture 5"/>
          <p:cNvPicPr>
            <a:picLocks noChangeAspect="1"/>
          </p:cNvPicPr>
          <p:nvPr/>
        </p:nvPicPr>
        <p:blipFill>
          <a:blip r:embed="rId3"/>
          <a:stretch>
            <a:fillRect/>
          </a:stretch>
        </p:blipFill>
        <p:spPr>
          <a:xfrm>
            <a:off x="4513326" y="90351"/>
            <a:ext cx="1845189" cy="2434409"/>
          </a:xfrm>
          <a:prstGeom prst="rect">
            <a:avLst/>
          </a:prstGeom>
        </p:spPr>
      </p:pic>
      <p:pic>
        <p:nvPicPr>
          <p:cNvPr id="7" name="Picture 6"/>
          <p:cNvPicPr>
            <a:picLocks noChangeAspect="1"/>
          </p:cNvPicPr>
          <p:nvPr/>
        </p:nvPicPr>
        <p:blipFill>
          <a:blip r:embed="rId4"/>
          <a:stretch>
            <a:fillRect/>
          </a:stretch>
        </p:blipFill>
        <p:spPr>
          <a:xfrm>
            <a:off x="6493558" y="90351"/>
            <a:ext cx="1895142" cy="2434409"/>
          </a:xfrm>
          <a:prstGeom prst="rect">
            <a:avLst/>
          </a:prstGeom>
        </p:spPr>
      </p:pic>
      <p:pic>
        <p:nvPicPr>
          <p:cNvPr id="8" name="Picture 7"/>
          <p:cNvPicPr>
            <a:picLocks noChangeAspect="1"/>
          </p:cNvPicPr>
          <p:nvPr/>
        </p:nvPicPr>
        <p:blipFill>
          <a:blip r:embed="rId5"/>
          <a:stretch>
            <a:fillRect/>
          </a:stretch>
        </p:blipFill>
        <p:spPr>
          <a:xfrm>
            <a:off x="8523743" y="90350"/>
            <a:ext cx="1945354" cy="2434409"/>
          </a:xfrm>
          <a:prstGeom prst="rect">
            <a:avLst/>
          </a:prstGeom>
        </p:spPr>
      </p:pic>
      <p:sp>
        <p:nvSpPr>
          <p:cNvPr id="5" name="TextBox 4"/>
          <p:cNvSpPr txBox="1"/>
          <p:nvPr/>
        </p:nvSpPr>
        <p:spPr>
          <a:xfrm>
            <a:off x="235131" y="6387737"/>
            <a:ext cx="470263" cy="369332"/>
          </a:xfrm>
          <a:prstGeom prst="rect">
            <a:avLst/>
          </a:prstGeom>
          <a:noFill/>
        </p:spPr>
        <p:txBody>
          <a:bodyPr wrap="square" rtlCol="0">
            <a:spAutoFit/>
          </a:bodyPr>
          <a:lstStyle/>
          <a:p>
            <a:r>
              <a:rPr lang="en-US" dirty="0" smtClean="0"/>
              <a:t>S</a:t>
            </a:r>
            <a:endParaRPr lang="en-GB" dirty="0"/>
          </a:p>
        </p:txBody>
      </p:sp>
    </p:spTree>
    <p:extLst>
      <p:ext uri="{BB962C8B-B14F-4D97-AF65-F5344CB8AC3E}">
        <p14:creationId xmlns:p14="http://schemas.microsoft.com/office/powerpoint/2010/main" val="203612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and Learning</a:t>
            </a:r>
            <a:endParaRPr lang="en-GB" dirty="0"/>
          </a:p>
        </p:txBody>
      </p:sp>
      <p:sp>
        <p:nvSpPr>
          <p:cNvPr id="3" name="Content Placeholder 2"/>
          <p:cNvSpPr>
            <a:spLocks noGrp="1"/>
          </p:cNvSpPr>
          <p:nvPr>
            <p:ph idx="1"/>
          </p:nvPr>
        </p:nvSpPr>
        <p:spPr/>
        <p:txBody>
          <a:bodyPr/>
          <a:lstStyle/>
          <a:p>
            <a:r>
              <a:rPr lang="en-GB" dirty="0"/>
              <a:t>R</a:t>
            </a:r>
            <a:r>
              <a:rPr lang="en-GB" dirty="0" smtClean="0"/>
              <a:t>esilient, collaborative, independent, ambitious</a:t>
            </a:r>
          </a:p>
          <a:p>
            <a:endParaRPr lang="en-GB" dirty="0"/>
          </a:p>
          <a:p>
            <a:r>
              <a:rPr lang="en-GB" dirty="0" smtClean="0"/>
              <a:t>Mastery approach – achievement for all!</a:t>
            </a:r>
          </a:p>
          <a:p>
            <a:r>
              <a:rPr lang="en-GB" dirty="0" smtClean="0"/>
              <a:t>Depth not breadth</a:t>
            </a:r>
          </a:p>
        </p:txBody>
      </p:sp>
      <p:pic>
        <p:nvPicPr>
          <p:cNvPr id="6" name="Picture 5"/>
          <p:cNvPicPr>
            <a:picLocks noChangeAspect="1"/>
          </p:cNvPicPr>
          <p:nvPr/>
        </p:nvPicPr>
        <p:blipFill>
          <a:blip r:embed="rId2"/>
          <a:stretch>
            <a:fillRect/>
          </a:stretch>
        </p:blipFill>
        <p:spPr>
          <a:xfrm>
            <a:off x="5534978" y="3005137"/>
            <a:ext cx="2600324" cy="3607347"/>
          </a:xfrm>
          <a:prstGeom prst="rect">
            <a:avLst/>
          </a:prstGeom>
        </p:spPr>
      </p:pic>
      <p:pic>
        <p:nvPicPr>
          <p:cNvPr id="7" name="Picture 6"/>
          <p:cNvPicPr>
            <a:picLocks noChangeAspect="1"/>
          </p:cNvPicPr>
          <p:nvPr/>
        </p:nvPicPr>
        <p:blipFill>
          <a:blip r:embed="rId3"/>
          <a:stretch>
            <a:fillRect/>
          </a:stretch>
        </p:blipFill>
        <p:spPr>
          <a:xfrm>
            <a:off x="7739062" y="187326"/>
            <a:ext cx="3571875" cy="4791075"/>
          </a:xfrm>
          <a:prstGeom prst="rect">
            <a:avLst/>
          </a:prstGeom>
        </p:spPr>
      </p:pic>
      <p:pic>
        <p:nvPicPr>
          <p:cNvPr id="4" name="Picture 3"/>
          <p:cNvPicPr>
            <a:picLocks noChangeAspect="1"/>
          </p:cNvPicPr>
          <p:nvPr/>
        </p:nvPicPr>
        <p:blipFill>
          <a:blip r:embed="rId4"/>
          <a:stretch>
            <a:fillRect/>
          </a:stretch>
        </p:blipFill>
        <p:spPr>
          <a:xfrm>
            <a:off x="812799" y="3883345"/>
            <a:ext cx="4229288" cy="2759393"/>
          </a:xfrm>
          <a:prstGeom prst="rect">
            <a:avLst/>
          </a:prstGeom>
        </p:spPr>
      </p:pic>
      <p:sp>
        <p:nvSpPr>
          <p:cNvPr id="5" name="TextBox 4"/>
          <p:cNvSpPr txBox="1"/>
          <p:nvPr/>
        </p:nvSpPr>
        <p:spPr>
          <a:xfrm>
            <a:off x="8530046" y="6230983"/>
            <a:ext cx="339634" cy="369332"/>
          </a:xfrm>
          <a:prstGeom prst="rect">
            <a:avLst/>
          </a:prstGeom>
          <a:noFill/>
        </p:spPr>
        <p:txBody>
          <a:bodyPr wrap="square" rtlCol="0">
            <a:spAutoFit/>
          </a:bodyPr>
          <a:lstStyle/>
          <a:p>
            <a:r>
              <a:rPr lang="en-US" dirty="0" smtClean="0"/>
              <a:t>J</a:t>
            </a:r>
            <a:endParaRPr lang="en-GB" dirty="0"/>
          </a:p>
        </p:txBody>
      </p:sp>
    </p:spTree>
    <p:extLst>
      <p:ext uri="{BB962C8B-B14F-4D97-AF65-F5344CB8AC3E}">
        <p14:creationId xmlns:p14="http://schemas.microsoft.com/office/powerpoint/2010/main" val="312071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and English</a:t>
            </a:r>
            <a:endParaRPr lang="en-GB" dirty="0"/>
          </a:p>
        </p:txBody>
      </p:sp>
      <p:sp>
        <p:nvSpPr>
          <p:cNvPr id="3" name="Content Placeholder 2"/>
          <p:cNvSpPr>
            <a:spLocks noGrp="1"/>
          </p:cNvSpPr>
          <p:nvPr>
            <p:ph idx="1"/>
          </p:nvPr>
        </p:nvSpPr>
        <p:spPr/>
        <p:txBody>
          <a:bodyPr/>
          <a:lstStyle/>
          <a:p>
            <a:r>
              <a:rPr lang="en-GB" dirty="0" smtClean="0"/>
              <a:t>Power Maths</a:t>
            </a:r>
            <a:endParaRPr lang="en-GB" dirty="0"/>
          </a:p>
          <a:p>
            <a:r>
              <a:rPr lang="en-GB" dirty="0" smtClean="0"/>
              <a:t>Lots of talk and collaboration</a:t>
            </a:r>
          </a:p>
          <a:p>
            <a:r>
              <a:rPr lang="en-GB" dirty="0" smtClean="0"/>
              <a:t>Concrete, pictorial and abstract</a:t>
            </a:r>
          </a:p>
          <a:p>
            <a:endParaRPr lang="en-GB" dirty="0"/>
          </a:p>
          <a:p>
            <a:r>
              <a:rPr lang="en-GB" dirty="0" smtClean="0"/>
              <a:t>Pathways English- mastery of objectives. Short tasks building on prior learning with a longer piece pulling it all together at the end of a unit.</a:t>
            </a:r>
          </a:p>
          <a:p>
            <a:endParaRPr lang="en-GB" dirty="0"/>
          </a:p>
        </p:txBody>
      </p:sp>
      <p:sp>
        <p:nvSpPr>
          <p:cNvPr id="4" name="TextBox 3"/>
          <p:cNvSpPr txBox="1"/>
          <p:nvPr/>
        </p:nvSpPr>
        <p:spPr>
          <a:xfrm>
            <a:off x="718457" y="6139543"/>
            <a:ext cx="679269" cy="369332"/>
          </a:xfrm>
          <a:prstGeom prst="rect">
            <a:avLst/>
          </a:prstGeom>
          <a:noFill/>
        </p:spPr>
        <p:txBody>
          <a:bodyPr wrap="square" rtlCol="0">
            <a:spAutoFit/>
          </a:bodyPr>
          <a:lstStyle/>
          <a:p>
            <a:r>
              <a:rPr lang="en-US" dirty="0" smtClean="0"/>
              <a:t>S</a:t>
            </a:r>
            <a:endParaRPr lang="en-GB" dirty="0"/>
          </a:p>
        </p:txBody>
      </p:sp>
    </p:spTree>
    <p:extLst>
      <p:ext uri="{BB962C8B-B14F-4D97-AF65-F5344CB8AC3E}">
        <p14:creationId xmlns:p14="http://schemas.microsoft.com/office/powerpoint/2010/main" val="145208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Shared reading </a:t>
            </a:r>
            <a:endParaRPr lang="en-GB" dirty="0"/>
          </a:p>
        </p:txBody>
      </p:sp>
      <p:sp>
        <p:nvSpPr>
          <p:cNvPr id="3" name="Content Placeholder 2"/>
          <p:cNvSpPr>
            <a:spLocks noGrp="1"/>
          </p:cNvSpPr>
          <p:nvPr>
            <p:ph idx="1"/>
          </p:nvPr>
        </p:nvSpPr>
        <p:spPr/>
        <p:txBody>
          <a:bodyPr/>
          <a:lstStyle/>
          <a:p>
            <a:endParaRPr lang="en-US" dirty="0" smtClean="0"/>
          </a:p>
          <a:p>
            <a:r>
              <a:rPr lang="en-US" dirty="0" smtClean="0"/>
              <a:t>Some children will do Read Write </a:t>
            </a:r>
            <a:r>
              <a:rPr lang="en-US" dirty="0" err="1" smtClean="0"/>
              <a:t>Inc</a:t>
            </a:r>
            <a:r>
              <a:rPr lang="en-US" dirty="0" smtClean="0"/>
              <a:t> sessions to support their phonic knowledge.</a:t>
            </a:r>
          </a:p>
          <a:p>
            <a:endParaRPr lang="en-US" dirty="0"/>
          </a:p>
          <a:p>
            <a:r>
              <a:rPr lang="en-US" dirty="0" smtClean="0"/>
              <a:t>In class we will be doing shared reading as a whole class. This focuses on comprehension skills whilst reinforcing decoding skills learned in KS1. </a:t>
            </a:r>
          </a:p>
          <a:p>
            <a:endParaRPr lang="en-US" dirty="0"/>
          </a:p>
        </p:txBody>
      </p:sp>
      <p:pic>
        <p:nvPicPr>
          <p:cNvPr id="4" name="Picture 3"/>
          <p:cNvPicPr>
            <a:picLocks noChangeAspect="1"/>
          </p:cNvPicPr>
          <p:nvPr/>
        </p:nvPicPr>
        <p:blipFill>
          <a:blip r:embed="rId2"/>
          <a:stretch>
            <a:fillRect/>
          </a:stretch>
        </p:blipFill>
        <p:spPr>
          <a:xfrm>
            <a:off x="6535427" y="5484562"/>
            <a:ext cx="5481979" cy="1373438"/>
          </a:xfrm>
          <a:prstGeom prst="rect">
            <a:avLst/>
          </a:prstGeom>
        </p:spPr>
      </p:pic>
      <p:sp>
        <p:nvSpPr>
          <p:cNvPr id="5" name="TextBox 4"/>
          <p:cNvSpPr txBox="1"/>
          <p:nvPr/>
        </p:nvSpPr>
        <p:spPr>
          <a:xfrm>
            <a:off x="535577" y="6204857"/>
            <a:ext cx="718457" cy="369332"/>
          </a:xfrm>
          <a:prstGeom prst="rect">
            <a:avLst/>
          </a:prstGeom>
          <a:noFill/>
        </p:spPr>
        <p:txBody>
          <a:bodyPr wrap="square" rtlCol="0">
            <a:spAutoFit/>
          </a:bodyPr>
          <a:lstStyle/>
          <a:p>
            <a:r>
              <a:rPr lang="en-US" dirty="0" smtClean="0"/>
              <a:t>J</a:t>
            </a:r>
            <a:endParaRPr lang="en-GB" dirty="0"/>
          </a:p>
        </p:txBody>
      </p:sp>
    </p:spTree>
    <p:extLst>
      <p:ext uri="{BB962C8B-B14F-4D97-AF65-F5344CB8AC3E}">
        <p14:creationId xmlns:p14="http://schemas.microsoft.com/office/powerpoint/2010/main" val="416929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
            </a:r>
            <a:endParaRPr lang="en-GB" dirty="0"/>
          </a:p>
        </p:txBody>
      </p:sp>
      <p:sp>
        <p:nvSpPr>
          <p:cNvPr id="3" name="Content Placeholder 2"/>
          <p:cNvSpPr>
            <a:spLocks noGrp="1"/>
          </p:cNvSpPr>
          <p:nvPr>
            <p:ph idx="1"/>
          </p:nvPr>
        </p:nvSpPr>
        <p:spPr/>
        <p:txBody>
          <a:bodyPr/>
          <a:lstStyle/>
          <a:p>
            <a:r>
              <a:rPr lang="en-GB" dirty="0" smtClean="0"/>
              <a:t>PE coach – Mr Grooms </a:t>
            </a:r>
          </a:p>
          <a:p>
            <a:r>
              <a:rPr lang="en-GB" dirty="0" smtClean="0"/>
              <a:t>Please ensure your child has their PE kit in school all week and make sure it is labelled.</a:t>
            </a:r>
          </a:p>
          <a:p>
            <a:r>
              <a:rPr lang="en-GB" dirty="0" smtClean="0"/>
              <a:t>Earrings need to be out, plasters/tape provided, or child able to take out</a:t>
            </a:r>
          </a:p>
          <a:p>
            <a:r>
              <a:rPr lang="en-GB" dirty="0" smtClean="0"/>
              <a:t>Laces</a:t>
            </a:r>
          </a:p>
          <a:p>
            <a:r>
              <a:rPr lang="en-GB" dirty="0" smtClean="0"/>
              <a:t>PE day Wednesday but extra sessions can happen</a:t>
            </a:r>
          </a:p>
          <a:p>
            <a:endParaRPr lang="en-GB" dirty="0"/>
          </a:p>
          <a:p>
            <a:endParaRPr lang="en-GB" dirty="0" smtClean="0"/>
          </a:p>
          <a:p>
            <a:r>
              <a:rPr lang="en-GB" dirty="0" smtClean="0"/>
              <a:t>SWIMMING- Summer term. Voluntary contribution for transport. All children expected to attend unless medical note from the doctor. </a:t>
            </a:r>
          </a:p>
        </p:txBody>
      </p:sp>
      <p:sp>
        <p:nvSpPr>
          <p:cNvPr id="4" name="TextBox 3"/>
          <p:cNvSpPr txBox="1"/>
          <p:nvPr/>
        </p:nvSpPr>
        <p:spPr>
          <a:xfrm>
            <a:off x="653143" y="6041363"/>
            <a:ext cx="470263" cy="369332"/>
          </a:xfrm>
          <a:prstGeom prst="rect">
            <a:avLst/>
          </a:prstGeom>
          <a:noFill/>
        </p:spPr>
        <p:txBody>
          <a:bodyPr wrap="square" rtlCol="0">
            <a:spAutoFit/>
          </a:bodyPr>
          <a:lstStyle/>
          <a:p>
            <a:r>
              <a:rPr lang="en-US" dirty="0" smtClean="0"/>
              <a:t>S</a:t>
            </a:r>
            <a:endParaRPr lang="en-GB" dirty="0"/>
          </a:p>
        </p:txBody>
      </p:sp>
    </p:spTree>
    <p:extLst>
      <p:ext uri="{BB962C8B-B14F-4D97-AF65-F5344CB8AC3E}">
        <p14:creationId xmlns:p14="http://schemas.microsoft.com/office/powerpoint/2010/main" val="81305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a:t>
            </a:r>
            <a:endParaRPr lang="en-GB" dirty="0"/>
          </a:p>
        </p:txBody>
      </p:sp>
      <p:sp>
        <p:nvSpPr>
          <p:cNvPr id="3" name="Content Placeholder 2"/>
          <p:cNvSpPr>
            <a:spLocks noGrp="1"/>
          </p:cNvSpPr>
          <p:nvPr>
            <p:ph idx="1"/>
          </p:nvPr>
        </p:nvSpPr>
        <p:spPr/>
        <p:txBody>
          <a:bodyPr/>
          <a:lstStyle/>
          <a:p>
            <a:r>
              <a:rPr lang="en-US" dirty="0" smtClean="0"/>
              <a:t>Autumn- Blue Planet. Looking a bodies of water. Specifically </a:t>
            </a:r>
            <a:r>
              <a:rPr lang="en-US" dirty="0" smtClean="0"/>
              <a:t>canals and the history of Ellesmere Port. </a:t>
            </a:r>
            <a:r>
              <a:rPr lang="en-US" dirty="0" smtClean="0"/>
              <a:t>Focusing on how these are being polluted by plastic and how we can reduce this. </a:t>
            </a:r>
          </a:p>
          <a:p>
            <a:endParaRPr lang="en-US" dirty="0"/>
          </a:p>
          <a:p>
            <a:r>
              <a:rPr lang="en-US" dirty="0" smtClean="0"/>
              <a:t>Spring- Adrift. Looking at refugees. What refugees are, where many come from and go to and if the rights of the child are being granted to refugees.</a:t>
            </a:r>
          </a:p>
          <a:p>
            <a:endParaRPr lang="en-US" dirty="0"/>
          </a:p>
          <a:p>
            <a:r>
              <a:rPr lang="en-US" dirty="0" smtClean="0"/>
              <a:t>Summer- Through the ages. Focus on Stone Age through to Iron Age. Exploring pre history and the changes that took place during this time. Evaluating what and how we know about pre history and the limitations of our knowledge.</a:t>
            </a:r>
            <a:endParaRPr lang="en-GB" dirty="0"/>
          </a:p>
        </p:txBody>
      </p:sp>
      <p:sp>
        <p:nvSpPr>
          <p:cNvPr id="4" name="TextBox 3"/>
          <p:cNvSpPr txBox="1"/>
          <p:nvPr/>
        </p:nvSpPr>
        <p:spPr>
          <a:xfrm>
            <a:off x="574766" y="6217920"/>
            <a:ext cx="640080" cy="369332"/>
          </a:xfrm>
          <a:prstGeom prst="rect">
            <a:avLst/>
          </a:prstGeom>
          <a:noFill/>
        </p:spPr>
        <p:txBody>
          <a:bodyPr wrap="square" rtlCol="0">
            <a:spAutoFit/>
          </a:bodyPr>
          <a:lstStyle/>
          <a:p>
            <a:r>
              <a:rPr lang="en-US" dirty="0" smtClean="0"/>
              <a:t>J</a:t>
            </a:r>
            <a:endParaRPr lang="en-GB" dirty="0"/>
          </a:p>
        </p:txBody>
      </p:sp>
    </p:spTree>
    <p:extLst>
      <p:ext uri="{BB962C8B-B14F-4D97-AF65-F5344CB8AC3E}">
        <p14:creationId xmlns:p14="http://schemas.microsoft.com/office/powerpoint/2010/main" val="57423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a:t>
            </a:r>
            <a:endParaRPr lang="en-GB" dirty="0"/>
          </a:p>
        </p:txBody>
      </p:sp>
      <p:sp>
        <p:nvSpPr>
          <p:cNvPr id="3" name="Content Placeholder 2"/>
          <p:cNvSpPr>
            <a:spLocks noGrp="1"/>
          </p:cNvSpPr>
          <p:nvPr>
            <p:ph idx="1"/>
          </p:nvPr>
        </p:nvSpPr>
        <p:spPr>
          <a:xfrm>
            <a:off x="812799" y="1580606"/>
            <a:ext cx="8463619" cy="4460757"/>
          </a:xfrm>
        </p:spPr>
        <p:txBody>
          <a:bodyPr/>
          <a:lstStyle/>
          <a:p>
            <a:r>
              <a:rPr lang="en-GB" dirty="0"/>
              <a:t>We are passionate about all children developing a love of reading</a:t>
            </a:r>
            <a:r>
              <a:rPr lang="en-GB" dirty="0" smtClean="0"/>
              <a:t>.</a:t>
            </a:r>
          </a:p>
          <a:p>
            <a:endParaRPr lang="en-GB" dirty="0"/>
          </a:p>
          <a:p>
            <a:r>
              <a:rPr lang="en-US" dirty="0" smtClean="0"/>
              <a:t>Children can begin to write their own comments but adult still needs to write in books regularly.</a:t>
            </a:r>
          </a:p>
          <a:p>
            <a:endParaRPr lang="en-US" dirty="0"/>
          </a:p>
          <a:p>
            <a:r>
              <a:rPr lang="en-US" dirty="0" smtClean="0"/>
              <a:t>Encourage to read a range of texts to find what they </a:t>
            </a:r>
            <a:r>
              <a:rPr lang="en-US" dirty="0" smtClean="0"/>
              <a:t>enjoy.</a:t>
            </a:r>
          </a:p>
          <a:p>
            <a:endParaRPr lang="en-US" dirty="0"/>
          </a:p>
          <a:p>
            <a:r>
              <a:rPr lang="en-US" dirty="0"/>
              <a:t>Try and listen to the children read regularly as this helps with fluency and performance voice. Children can hear errors and self correct.</a:t>
            </a:r>
          </a:p>
          <a:p>
            <a:endParaRPr lang="en-US" dirty="0"/>
          </a:p>
          <a:p>
            <a:pPr marL="0" indent="0">
              <a:buNone/>
            </a:pPr>
            <a:endParaRPr lang="en-GB" dirty="0"/>
          </a:p>
          <a:p>
            <a:endParaRPr lang="en-GB" dirty="0"/>
          </a:p>
        </p:txBody>
      </p:sp>
      <p:sp>
        <p:nvSpPr>
          <p:cNvPr id="4" name="TextBox 3"/>
          <p:cNvSpPr txBox="1"/>
          <p:nvPr/>
        </p:nvSpPr>
        <p:spPr>
          <a:xfrm>
            <a:off x="812799" y="5682343"/>
            <a:ext cx="584927" cy="369332"/>
          </a:xfrm>
          <a:prstGeom prst="rect">
            <a:avLst/>
          </a:prstGeom>
          <a:noFill/>
        </p:spPr>
        <p:txBody>
          <a:bodyPr wrap="square" rtlCol="0">
            <a:spAutoFit/>
          </a:bodyPr>
          <a:lstStyle/>
          <a:p>
            <a:r>
              <a:rPr lang="en-US" dirty="0"/>
              <a:t>S</a:t>
            </a:r>
            <a:endParaRPr lang="en-GB" dirty="0"/>
          </a:p>
        </p:txBody>
      </p:sp>
    </p:spTree>
    <p:extLst>
      <p:ext uri="{BB962C8B-B14F-4D97-AF65-F5344CB8AC3E}">
        <p14:creationId xmlns:p14="http://schemas.microsoft.com/office/powerpoint/2010/main" val="5559372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237</TotalTime>
  <Words>564</Words>
  <Application>Microsoft Office PowerPoint</Application>
  <PresentationFormat>Widescreen</PresentationFormat>
  <Paragraphs>98</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Comic Sans MS</vt:lpstr>
      <vt:lpstr>Trebuchet MS</vt:lpstr>
      <vt:lpstr>Wingdings 3</vt:lpstr>
      <vt:lpstr>Facet</vt:lpstr>
      <vt:lpstr>1_Facet</vt:lpstr>
      <vt:lpstr>Welcome to Year 3</vt:lpstr>
      <vt:lpstr>Teachers </vt:lpstr>
      <vt:lpstr>Our Values</vt:lpstr>
      <vt:lpstr>Teaching and Learning</vt:lpstr>
      <vt:lpstr>Maths and English</vt:lpstr>
      <vt:lpstr>Phonics/ Shared reading </vt:lpstr>
      <vt:lpstr>PE</vt:lpstr>
      <vt:lpstr>Topic </vt:lpstr>
      <vt:lpstr>Reading</vt:lpstr>
      <vt:lpstr>TT Rockstars</vt:lpstr>
      <vt:lpstr>Spelling</vt:lpstr>
      <vt:lpstr>End of the day</vt:lpstr>
      <vt:lpstr>Communication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c:title>
  <dc:creator>Katie Smith</dc:creator>
  <cp:lastModifiedBy>jhughes</cp:lastModifiedBy>
  <cp:revision>31</cp:revision>
  <dcterms:created xsi:type="dcterms:W3CDTF">2020-07-17T09:03:36Z</dcterms:created>
  <dcterms:modified xsi:type="dcterms:W3CDTF">2023-09-13T13:38:55Z</dcterms:modified>
</cp:coreProperties>
</file>